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9"/>
  </p:notesMasterIdLst>
  <p:sldIdLst>
    <p:sldId id="292" r:id="rId5"/>
    <p:sldId id="1305" r:id="rId6"/>
    <p:sldId id="352" r:id="rId7"/>
    <p:sldId id="1300" r:id="rId8"/>
    <p:sldId id="1284" r:id="rId9"/>
    <p:sldId id="1307" r:id="rId10"/>
    <p:sldId id="1285" r:id="rId11"/>
    <p:sldId id="1286" r:id="rId12"/>
    <p:sldId id="1287" r:id="rId13"/>
    <p:sldId id="1292" r:id="rId14"/>
    <p:sldId id="1303" r:id="rId15"/>
    <p:sldId id="1308" r:id="rId16"/>
    <p:sldId id="1309" r:id="rId17"/>
    <p:sldId id="1310" r:id="rId18"/>
    <p:sldId id="1304" r:id="rId19"/>
    <p:sldId id="1311" r:id="rId20"/>
    <p:sldId id="1314" r:id="rId21"/>
    <p:sldId id="1315" r:id="rId22"/>
    <p:sldId id="1313" r:id="rId23"/>
    <p:sldId id="1312" r:id="rId24"/>
    <p:sldId id="1293" r:id="rId25"/>
    <p:sldId id="1297" r:id="rId26"/>
    <p:sldId id="1288" r:id="rId27"/>
    <p:sldId id="1249" r:id="rId28"/>
  </p:sldIdLst>
  <p:sldSz cx="9144000" cy="5143500" type="screen16x9"/>
  <p:notesSz cx="6858000" cy="9144000"/>
  <p:custShowLst>
    <p:custShow name="Custom Show 1" id="0">
      <p:sldLst>
        <p:sld r:id="rId5"/>
        <p:sld r:id="rId7"/>
        <p:sld r:id="rId8"/>
        <p:sld r:id="rId9"/>
        <p:sld r:id="rId12"/>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A7D6AF-E691-4090-A847-1EEE4FD66CF2}" v="13" dt="2024-04-06T11:59:18.7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223" Type="http://schemas.openxmlformats.org/officeDocument/2006/relationships/theme" Target="theme/theme1.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37738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4/7/2024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77787" y="1061739"/>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Mithra Y</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au311121104037</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299948" cy="523220"/>
          </a:xfrm>
          <a:prstGeom prst="rect">
            <a:avLst/>
          </a:prstGeom>
          <a:noFill/>
        </p:spPr>
        <p:txBody>
          <a:bodyPr wrap="square">
            <a:spAutoFit/>
          </a:bodyPr>
          <a:lstStyle/>
          <a:p>
            <a:pPr algn="l"/>
            <a:r>
              <a:rPr lang="en-US" sz="1400" b="0" i="0" dirty="0">
                <a:solidFill>
                  <a:srgbClr val="1F1F1F"/>
                </a:solidFill>
                <a:effectLst/>
                <a:highlight>
                  <a:srgbClr val="FFFFFF"/>
                </a:highlight>
                <a:latin typeface="Google Sans"/>
              </a:rPr>
              <a:t>Loyola-ICAM College of Engineering and Technology</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291316" y="613142"/>
            <a:ext cx="8696833" cy="451933"/>
          </a:xfrm>
        </p:spPr>
        <p:txBody>
          <a:bodyPr/>
          <a:lstStyle/>
          <a:p>
            <a:r>
              <a:rPr lang="en-US" sz="1800" u="sng" dirty="0"/>
              <a:t>Home 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291316" y="1065075"/>
            <a:ext cx="8696833" cy="3179400"/>
          </a:xfrm>
        </p:spPr>
        <p:txBody>
          <a:bodyPr/>
          <a:lstStyle/>
          <a:p>
            <a:endParaRPr lang="en-US" dirty="0"/>
          </a:p>
        </p:txBody>
      </p:sp>
      <p:pic>
        <p:nvPicPr>
          <p:cNvPr id="5" name="Picture 4">
            <a:extLst>
              <a:ext uri="{FF2B5EF4-FFF2-40B4-BE49-F238E27FC236}">
                <a16:creationId xmlns:a16="http://schemas.microsoft.com/office/drawing/2014/main" id="{AE5A1479-488C-2052-BEDC-8FE74C6D605D}"/>
              </a:ext>
            </a:extLst>
          </p:cNvPr>
          <p:cNvPicPr>
            <a:picLocks noChangeAspect="1"/>
          </p:cNvPicPr>
          <p:nvPr/>
        </p:nvPicPr>
        <p:blipFill>
          <a:blip r:embed="rId2"/>
          <a:stretch>
            <a:fillRect/>
          </a:stretch>
        </p:blipFill>
        <p:spPr>
          <a:xfrm>
            <a:off x="453483" y="1065076"/>
            <a:ext cx="8341112" cy="3834026"/>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137532" y="522373"/>
            <a:ext cx="8017933" cy="456535"/>
          </a:xfrm>
          <a:prstGeom prst="rect">
            <a:avLst/>
          </a:prstGeom>
          <a:noFill/>
        </p:spPr>
        <p:txBody>
          <a:bodyPr wrap="square">
            <a:spAutoFit/>
          </a:bodyPr>
          <a:lstStyle/>
          <a:p>
            <a:pPr marL="457200" lvl="1" algn="l">
              <a:lnSpc>
                <a:spcPct val="150000"/>
              </a:lnSpc>
            </a:pPr>
            <a:r>
              <a:rPr lang="en-US" sz="1800" b="0" i="0" u="sng" dirty="0">
                <a:solidFill>
                  <a:srgbClr val="374151"/>
                </a:solidFill>
                <a:effectLst/>
                <a:latin typeface="+mj-lt"/>
                <a:cs typeface="Times New Roman" panose="02020603050405020304" pitchFamily="18" charset="0"/>
              </a:rPr>
              <a:t>Sign Up Page</a:t>
            </a:r>
            <a:endParaRPr lang="en-US" sz="1800" b="0" i="0" dirty="0">
              <a:solidFill>
                <a:srgbClr val="374151"/>
              </a:solidFill>
              <a:effectLst/>
              <a:latin typeface="+mj-lt"/>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6" name="Picture 5">
            <a:extLst>
              <a:ext uri="{FF2B5EF4-FFF2-40B4-BE49-F238E27FC236}">
                <a16:creationId xmlns:a16="http://schemas.microsoft.com/office/drawing/2014/main" id="{A3CE6EE4-132E-C45B-D083-9581ECAD2C90}"/>
              </a:ext>
            </a:extLst>
          </p:cNvPr>
          <p:cNvPicPr>
            <a:picLocks noChangeAspect="1"/>
          </p:cNvPicPr>
          <p:nvPr/>
        </p:nvPicPr>
        <p:blipFill>
          <a:blip r:embed="rId2"/>
          <a:stretch>
            <a:fillRect/>
          </a:stretch>
        </p:blipFill>
        <p:spPr>
          <a:xfrm>
            <a:off x="492236" y="978909"/>
            <a:ext cx="7893481" cy="3697002"/>
          </a:xfrm>
          <a:prstGeom prst="rect">
            <a:avLst/>
          </a:prstGeom>
        </p:spPr>
      </p:pic>
    </p:spTree>
    <p:extLst>
      <p:ext uri="{BB962C8B-B14F-4D97-AF65-F5344CB8AC3E}">
        <p14:creationId xmlns:p14="http://schemas.microsoft.com/office/powerpoint/2010/main" val="4874819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137532" y="522373"/>
            <a:ext cx="8017933" cy="456535"/>
          </a:xfrm>
          <a:prstGeom prst="rect">
            <a:avLst/>
          </a:prstGeom>
          <a:noFill/>
        </p:spPr>
        <p:txBody>
          <a:bodyPr wrap="square">
            <a:spAutoFit/>
          </a:bodyPr>
          <a:lstStyle/>
          <a:p>
            <a:pPr marL="457200" lvl="1" algn="l">
              <a:lnSpc>
                <a:spcPct val="150000"/>
              </a:lnSpc>
            </a:pPr>
            <a:r>
              <a:rPr lang="en-US" sz="1800" b="0" i="0" u="sng" dirty="0">
                <a:solidFill>
                  <a:srgbClr val="374151"/>
                </a:solidFill>
                <a:effectLst/>
                <a:latin typeface="+mj-lt"/>
                <a:cs typeface="Times New Roman" panose="02020603050405020304" pitchFamily="18" charset="0"/>
              </a:rPr>
              <a:t>Login Page</a:t>
            </a:r>
            <a:endParaRPr lang="en-US" sz="1800" b="0" i="0" dirty="0">
              <a:solidFill>
                <a:srgbClr val="374151"/>
              </a:solidFill>
              <a:effectLst/>
              <a:latin typeface="+mj-lt"/>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7" name="Picture 6">
            <a:extLst>
              <a:ext uri="{FF2B5EF4-FFF2-40B4-BE49-F238E27FC236}">
                <a16:creationId xmlns:a16="http://schemas.microsoft.com/office/drawing/2014/main" id="{7F287D5C-4F4B-96F4-EF41-EF442401536E}"/>
              </a:ext>
            </a:extLst>
          </p:cNvPr>
          <p:cNvPicPr>
            <a:picLocks noChangeAspect="1"/>
          </p:cNvPicPr>
          <p:nvPr/>
        </p:nvPicPr>
        <p:blipFill>
          <a:blip r:embed="rId2"/>
          <a:stretch>
            <a:fillRect/>
          </a:stretch>
        </p:blipFill>
        <p:spPr>
          <a:xfrm>
            <a:off x="674753" y="946770"/>
            <a:ext cx="7473277" cy="3729140"/>
          </a:xfrm>
          <a:prstGeom prst="rect">
            <a:avLst/>
          </a:prstGeom>
        </p:spPr>
      </p:pic>
    </p:spTree>
    <p:extLst>
      <p:ext uri="{BB962C8B-B14F-4D97-AF65-F5344CB8AC3E}">
        <p14:creationId xmlns:p14="http://schemas.microsoft.com/office/powerpoint/2010/main" val="1364966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137532" y="522373"/>
            <a:ext cx="8017933" cy="456535"/>
          </a:xfrm>
          <a:prstGeom prst="rect">
            <a:avLst/>
          </a:prstGeom>
          <a:noFill/>
        </p:spPr>
        <p:txBody>
          <a:bodyPr wrap="square">
            <a:spAutoFit/>
          </a:bodyPr>
          <a:lstStyle/>
          <a:p>
            <a:pPr marL="457200" lvl="1" algn="l">
              <a:lnSpc>
                <a:spcPct val="150000"/>
              </a:lnSpc>
            </a:pPr>
            <a:r>
              <a:rPr lang="en-US" sz="1800" u="sng" dirty="0">
                <a:solidFill>
                  <a:srgbClr val="374151"/>
                </a:solidFill>
                <a:latin typeface="+mj-lt"/>
                <a:cs typeface="Times New Roman" panose="02020603050405020304" pitchFamily="18" charset="0"/>
              </a:rPr>
              <a:t>Search Bar</a:t>
            </a:r>
            <a:endParaRPr lang="en-US" sz="1800" b="0" i="0" dirty="0">
              <a:solidFill>
                <a:srgbClr val="374151"/>
              </a:solidFill>
              <a:effectLst/>
              <a:latin typeface="+mj-lt"/>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6" name="Picture 5">
            <a:extLst>
              <a:ext uri="{FF2B5EF4-FFF2-40B4-BE49-F238E27FC236}">
                <a16:creationId xmlns:a16="http://schemas.microsoft.com/office/drawing/2014/main" id="{EB9968BD-A18C-9328-1476-30267D3B4167}"/>
              </a:ext>
            </a:extLst>
          </p:cNvPr>
          <p:cNvPicPr>
            <a:picLocks noChangeAspect="1"/>
          </p:cNvPicPr>
          <p:nvPr/>
        </p:nvPicPr>
        <p:blipFill>
          <a:blip r:embed="rId2"/>
          <a:stretch>
            <a:fillRect/>
          </a:stretch>
        </p:blipFill>
        <p:spPr>
          <a:xfrm>
            <a:off x="624467" y="926869"/>
            <a:ext cx="7954537" cy="3786240"/>
          </a:xfrm>
          <a:prstGeom prst="rect">
            <a:avLst/>
          </a:prstGeom>
        </p:spPr>
      </p:pic>
    </p:spTree>
    <p:extLst>
      <p:ext uri="{BB962C8B-B14F-4D97-AF65-F5344CB8AC3E}">
        <p14:creationId xmlns:p14="http://schemas.microsoft.com/office/powerpoint/2010/main" val="1421884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137532" y="522373"/>
            <a:ext cx="8017933" cy="456535"/>
          </a:xfrm>
          <a:prstGeom prst="rect">
            <a:avLst/>
          </a:prstGeom>
          <a:noFill/>
        </p:spPr>
        <p:txBody>
          <a:bodyPr wrap="square">
            <a:spAutoFit/>
          </a:bodyPr>
          <a:lstStyle/>
          <a:p>
            <a:pPr marL="457200" lvl="1" algn="l">
              <a:lnSpc>
                <a:spcPct val="150000"/>
              </a:lnSpc>
            </a:pPr>
            <a:r>
              <a:rPr lang="en-US" sz="1800" u="sng" dirty="0">
                <a:solidFill>
                  <a:srgbClr val="374151"/>
                </a:solidFill>
                <a:latin typeface="+mj-lt"/>
                <a:cs typeface="Times New Roman" panose="02020603050405020304" pitchFamily="18" charset="0"/>
              </a:rPr>
              <a:t>D</a:t>
            </a:r>
            <a:r>
              <a:rPr lang="en-US" sz="1800" b="0" i="0" u="sng" dirty="0">
                <a:solidFill>
                  <a:srgbClr val="374151"/>
                </a:solidFill>
                <a:effectLst/>
                <a:latin typeface="+mj-lt"/>
                <a:cs typeface="Times New Roman" panose="02020603050405020304" pitchFamily="18" charset="0"/>
              </a:rPr>
              <a:t>rop Down Menu</a:t>
            </a:r>
            <a:endParaRPr lang="en-US" sz="1800" b="0" i="0" dirty="0">
              <a:solidFill>
                <a:srgbClr val="374151"/>
              </a:solidFill>
              <a:effectLst/>
              <a:latin typeface="+mj-lt"/>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7" name="Picture 6">
            <a:extLst>
              <a:ext uri="{FF2B5EF4-FFF2-40B4-BE49-F238E27FC236}">
                <a16:creationId xmlns:a16="http://schemas.microsoft.com/office/drawing/2014/main" id="{27213D62-24C1-F835-4C0D-C75364496F5A}"/>
              </a:ext>
            </a:extLst>
          </p:cNvPr>
          <p:cNvPicPr>
            <a:picLocks noChangeAspect="1"/>
          </p:cNvPicPr>
          <p:nvPr/>
        </p:nvPicPr>
        <p:blipFill>
          <a:blip r:embed="rId2"/>
          <a:stretch>
            <a:fillRect/>
          </a:stretch>
        </p:blipFill>
        <p:spPr>
          <a:xfrm>
            <a:off x="819845" y="966813"/>
            <a:ext cx="7504310" cy="3721192"/>
          </a:xfrm>
          <a:prstGeom prst="rect">
            <a:avLst/>
          </a:prstGeom>
        </p:spPr>
      </p:pic>
    </p:spTree>
    <p:extLst>
      <p:ext uri="{BB962C8B-B14F-4D97-AF65-F5344CB8AC3E}">
        <p14:creationId xmlns:p14="http://schemas.microsoft.com/office/powerpoint/2010/main" val="944511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a:extLst>
              <a:ext uri="{FF2B5EF4-FFF2-40B4-BE49-F238E27FC236}">
                <a16:creationId xmlns:a16="http://schemas.microsoft.com/office/drawing/2014/main" id="{9B67ECA4-364E-BF0E-43F2-859653F7DBBE}"/>
              </a:ext>
            </a:extLst>
          </p:cNvPr>
          <p:cNvSpPr txBox="1"/>
          <p:nvPr/>
        </p:nvSpPr>
        <p:spPr>
          <a:xfrm>
            <a:off x="-178419" y="497496"/>
            <a:ext cx="4579434" cy="436273"/>
          </a:xfrm>
          <a:prstGeom prst="rect">
            <a:avLst/>
          </a:prstGeom>
          <a:noFill/>
        </p:spPr>
        <p:txBody>
          <a:bodyPr wrap="square">
            <a:spAutoFit/>
          </a:bodyPr>
          <a:lstStyle/>
          <a:p>
            <a:pPr marL="457200" lvl="1" algn="l">
              <a:lnSpc>
                <a:spcPct val="150000"/>
              </a:lnSpc>
            </a:pPr>
            <a:r>
              <a:rPr lang="en-US" sz="1700" u="sng" dirty="0">
                <a:solidFill>
                  <a:srgbClr val="374151"/>
                </a:solidFill>
                <a:latin typeface="+mj-lt"/>
                <a:cs typeface="Times New Roman" panose="02020603050405020304" pitchFamily="18" charset="0"/>
              </a:rPr>
              <a:t>Upload</a:t>
            </a:r>
            <a:r>
              <a:rPr lang="en-US" sz="1700" b="0" i="0" u="sng" dirty="0">
                <a:solidFill>
                  <a:srgbClr val="374151"/>
                </a:solidFill>
                <a:effectLst/>
                <a:latin typeface="+mj-lt"/>
                <a:cs typeface="Times New Roman" panose="02020603050405020304" pitchFamily="18" charset="0"/>
              </a:rPr>
              <a:t> Page</a:t>
            </a:r>
            <a:endParaRPr lang="en-US" sz="1700" b="0" i="0" dirty="0">
              <a:solidFill>
                <a:srgbClr val="374151"/>
              </a:solidFill>
              <a:effectLst/>
              <a:latin typeface="+mj-lt"/>
              <a:cs typeface="Times New Roman" panose="02020603050405020304" pitchFamily="18" charset="0"/>
            </a:endParaRPr>
          </a:p>
        </p:txBody>
      </p:sp>
      <p:pic>
        <p:nvPicPr>
          <p:cNvPr id="8" name="Picture 7">
            <a:extLst>
              <a:ext uri="{FF2B5EF4-FFF2-40B4-BE49-F238E27FC236}">
                <a16:creationId xmlns:a16="http://schemas.microsoft.com/office/drawing/2014/main" id="{E72AFD9C-90F7-FC7B-E591-653F2051ACD0}"/>
              </a:ext>
            </a:extLst>
          </p:cNvPr>
          <p:cNvPicPr>
            <a:picLocks noChangeAspect="1"/>
          </p:cNvPicPr>
          <p:nvPr/>
        </p:nvPicPr>
        <p:blipFill>
          <a:blip r:embed="rId2"/>
          <a:stretch>
            <a:fillRect/>
          </a:stretch>
        </p:blipFill>
        <p:spPr>
          <a:xfrm>
            <a:off x="542693" y="940607"/>
            <a:ext cx="7852420" cy="3735299"/>
          </a:xfrm>
          <a:prstGeom prst="rect">
            <a:avLst/>
          </a:prstGeom>
        </p:spPr>
      </p:pic>
    </p:spTree>
    <p:extLst>
      <p:ext uri="{BB962C8B-B14F-4D97-AF65-F5344CB8AC3E}">
        <p14:creationId xmlns:p14="http://schemas.microsoft.com/office/powerpoint/2010/main" val="3832645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a:extLst>
              <a:ext uri="{FF2B5EF4-FFF2-40B4-BE49-F238E27FC236}">
                <a16:creationId xmlns:a16="http://schemas.microsoft.com/office/drawing/2014/main" id="{9B67ECA4-364E-BF0E-43F2-859653F7DBBE}"/>
              </a:ext>
            </a:extLst>
          </p:cNvPr>
          <p:cNvSpPr txBox="1"/>
          <p:nvPr/>
        </p:nvSpPr>
        <p:spPr>
          <a:xfrm>
            <a:off x="-178419" y="477786"/>
            <a:ext cx="4579434" cy="436273"/>
          </a:xfrm>
          <a:prstGeom prst="rect">
            <a:avLst/>
          </a:prstGeom>
          <a:noFill/>
        </p:spPr>
        <p:txBody>
          <a:bodyPr wrap="square">
            <a:spAutoFit/>
          </a:bodyPr>
          <a:lstStyle/>
          <a:p>
            <a:pPr marL="457200" lvl="1" algn="l">
              <a:lnSpc>
                <a:spcPct val="150000"/>
              </a:lnSpc>
            </a:pPr>
            <a:r>
              <a:rPr lang="en-US" sz="1700" b="0" i="0" u="sng" dirty="0">
                <a:solidFill>
                  <a:srgbClr val="374151"/>
                </a:solidFill>
                <a:effectLst/>
                <a:latin typeface="+mj-lt"/>
                <a:cs typeface="Times New Roman" panose="02020603050405020304" pitchFamily="18" charset="0"/>
              </a:rPr>
              <a:t>Channel Page</a:t>
            </a:r>
            <a:endParaRPr lang="en-US" sz="1700" b="0" i="0" dirty="0">
              <a:solidFill>
                <a:srgbClr val="374151"/>
              </a:solidFill>
              <a:effectLst/>
              <a:latin typeface="+mj-lt"/>
              <a:cs typeface="Times New Roman" panose="02020603050405020304" pitchFamily="18" charset="0"/>
            </a:endParaRPr>
          </a:p>
        </p:txBody>
      </p:sp>
      <p:pic>
        <p:nvPicPr>
          <p:cNvPr id="7" name="Picture 6">
            <a:extLst>
              <a:ext uri="{FF2B5EF4-FFF2-40B4-BE49-F238E27FC236}">
                <a16:creationId xmlns:a16="http://schemas.microsoft.com/office/drawing/2014/main" id="{0F9B46B7-7EBA-C04D-7D36-91CCF0C55E94}"/>
              </a:ext>
            </a:extLst>
          </p:cNvPr>
          <p:cNvPicPr>
            <a:picLocks noChangeAspect="1"/>
          </p:cNvPicPr>
          <p:nvPr/>
        </p:nvPicPr>
        <p:blipFill>
          <a:blip r:embed="rId2"/>
          <a:stretch>
            <a:fillRect/>
          </a:stretch>
        </p:blipFill>
        <p:spPr>
          <a:xfrm>
            <a:off x="544736" y="932659"/>
            <a:ext cx="7509037" cy="3743252"/>
          </a:xfrm>
          <a:prstGeom prst="rect">
            <a:avLst/>
          </a:prstGeom>
        </p:spPr>
      </p:pic>
    </p:spTree>
    <p:extLst>
      <p:ext uri="{BB962C8B-B14F-4D97-AF65-F5344CB8AC3E}">
        <p14:creationId xmlns:p14="http://schemas.microsoft.com/office/powerpoint/2010/main" val="38117302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a:extLst>
              <a:ext uri="{FF2B5EF4-FFF2-40B4-BE49-F238E27FC236}">
                <a16:creationId xmlns:a16="http://schemas.microsoft.com/office/drawing/2014/main" id="{9B67ECA4-364E-BF0E-43F2-859653F7DBBE}"/>
              </a:ext>
            </a:extLst>
          </p:cNvPr>
          <p:cNvSpPr txBox="1"/>
          <p:nvPr/>
        </p:nvSpPr>
        <p:spPr>
          <a:xfrm>
            <a:off x="-193287" y="447379"/>
            <a:ext cx="4579434" cy="436273"/>
          </a:xfrm>
          <a:prstGeom prst="rect">
            <a:avLst/>
          </a:prstGeom>
          <a:noFill/>
        </p:spPr>
        <p:txBody>
          <a:bodyPr wrap="square">
            <a:spAutoFit/>
          </a:bodyPr>
          <a:lstStyle/>
          <a:p>
            <a:pPr marL="457200" lvl="1" algn="l">
              <a:lnSpc>
                <a:spcPct val="150000"/>
              </a:lnSpc>
            </a:pPr>
            <a:r>
              <a:rPr lang="en-US" sz="1700" u="sng" dirty="0">
                <a:solidFill>
                  <a:srgbClr val="374151"/>
                </a:solidFill>
                <a:latin typeface="+mj-lt"/>
                <a:cs typeface="Times New Roman" panose="02020603050405020304" pitchFamily="18" charset="0"/>
              </a:rPr>
              <a:t>Histo</a:t>
            </a:r>
            <a:r>
              <a:rPr lang="en-US" sz="1700" b="0" i="0" u="sng" dirty="0">
                <a:solidFill>
                  <a:srgbClr val="374151"/>
                </a:solidFill>
                <a:effectLst/>
                <a:latin typeface="+mj-lt"/>
                <a:cs typeface="Times New Roman" panose="02020603050405020304" pitchFamily="18" charset="0"/>
              </a:rPr>
              <a:t>ry page</a:t>
            </a:r>
            <a:endParaRPr lang="en-US" sz="1700" b="0" i="0" dirty="0">
              <a:solidFill>
                <a:srgbClr val="374151"/>
              </a:solidFill>
              <a:effectLst/>
              <a:latin typeface="+mj-lt"/>
              <a:cs typeface="Times New Roman" panose="02020603050405020304" pitchFamily="18" charset="0"/>
            </a:endParaRPr>
          </a:p>
        </p:txBody>
      </p:sp>
      <p:pic>
        <p:nvPicPr>
          <p:cNvPr id="7" name="Picture 6">
            <a:extLst>
              <a:ext uri="{FF2B5EF4-FFF2-40B4-BE49-F238E27FC236}">
                <a16:creationId xmlns:a16="http://schemas.microsoft.com/office/drawing/2014/main" id="{D2F3945C-D8DA-990A-4F8A-1D5C72D48E82}"/>
              </a:ext>
            </a:extLst>
          </p:cNvPr>
          <p:cNvPicPr>
            <a:picLocks noChangeAspect="1"/>
          </p:cNvPicPr>
          <p:nvPr/>
        </p:nvPicPr>
        <p:blipFill>
          <a:blip r:embed="rId2"/>
          <a:stretch>
            <a:fillRect/>
          </a:stretch>
        </p:blipFill>
        <p:spPr>
          <a:xfrm>
            <a:off x="845820" y="902252"/>
            <a:ext cx="7354043" cy="3812015"/>
          </a:xfrm>
          <a:prstGeom prst="rect">
            <a:avLst/>
          </a:prstGeom>
        </p:spPr>
      </p:pic>
    </p:spTree>
    <p:extLst>
      <p:ext uri="{BB962C8B-B14F-4D97-AF65-F5344CB8AC3E}">
        <p14:creationId xmlns:p14="http://schemas.microsoft.com/office/powerpoint/2010/main" val="793892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a:extLst>
              <a:ext uri="{FF2B5EF4-FFF2-40B4-BE49-F238E27FC236}">
                <a16:creationId xmlns:a16="http://schemas.microsoft.com/office/drawing/2014/main" id="{9B67ECA4-364E-BF0E-43F2-859653F7DBBE}"/>
              </a:ext>
            </a:extLst>
          </p:cNvPr>
          <p:cNvSpPr txBox="1"/>
          <p:nvPr/>
        </p:nvSpPr>
        <p:spPr>
          <a:xfrm>
            <a:off x="-193287" y="467589"/>
            <a:ext cx="4579434" cy="436273"/>
          </a:xfrm>
          <a:prstGeom prst="rect">
            <a:avLst/>
          </a:prstGeom>
          <a:noFill/>
        </p:spPr>
        <p:txBody>
          <a:bodyPr wrap="square">
            <a:spAutoFit/>
          </a:bodyPr>
          <a:lstStyle/>
          <a:p>
            <a:pPr marL="457200" lvl="1" algn="l">
              <a:lnSpc>
                <a:spcPct val="150000"/>
              </a:lnSpc>
            </a:pPr>
            <a:r>
              <a:rPr lang="en-US" sz="1700" b="0" i="0" u="sng" dirty="0">
                <a:solidFill>
                  <a:srgbClr val="374151"/>
                </a:solidFill>
                <a:effectLst/>
                <a:latin typeface="+mj-lt"/>
                <a:cs typeface="Times New Roman" panose="02020603050405020304" pitchFamily="18" charset="0"/>
              </a:rPr>
              <a:t>Watch Later Page</a:t>
            </a:r>
            <a:endParaRPr lang="en-US" sz="1700" b="0" i="0" dirty="0">
              <a:solidFill>
                <a:srgbClr val="374151"/>
              </a:solidFill>
              <a:effectLst/>
              <a:latin typeface="+mj-lt"/>
              <a:cs typeface="Times New Roman" panose="02020603050405020304" pitchFamily="18" charset="0"/>
            </a:endParaRPr>
          </a:p>
        </p:txBody>
      </p:sp>
      <p:pic>
        <p:nvPicPr>
          <p:cNvPr id="8" name="Picture 7">
            <a:extLst>
              <a:ext uri="{FF2B5EF4-FFF2-40B4-BE49-F238E27FC236}">
                <a16:creationId xmlns:a16="http://schemas.microsoft.com/office/drawing/2014/main" id="{40D61A1C-4C6E-5117-9C20-0E191206E836}"/>
              </a:ext>
            </a:extLst>
          </p:cNvPr>
          <p:cNvPicPr>
            <a:picLocks noChangeAspect="1"/>
          </p:cNvPicPr>
          <p:nvPr/>
        </p:nvPicPr>
        <p:blipFill>
          <a:blip r:embed="rId2"/>
          <a:stretch>
            <a:fillRect/>
          </a:stretch>
        </p:blipFill>
        <p:spPr>
          <a:xfrm>
            <a:off x="987491" y="902122"/>
            <a:ext cx="7169018" cy="3812274"/>
          </a:xfrm>
          <a:prstGeom prst="rect">
            <a:avLst/>
          </a:prstGeom>
        </p:spPr>
      </p:pic>
    </p:spTree>
    <p:extLst>
      <p:ext uri="{BB962C8B-B14F-4D97-AF65-F5344CB8AC3E}">
        <p14:creationId xmlns:p14="http://schemas.microsoft.com/office/powerpoint/2010/main" val="424020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a:extLst>
              <a:ext uri="{FF2B5EF4-FFF2-40B4-BE49-F238E27FC236}">
                <a16:creationId xmlns:a16="http://schemas.microsoft.com/office/drawing/2014/main" id="{9B67ECA4-364E-BF0E-43F2-859653F7DBBE}"/>
              </a:ext>
            </a:extLst>
          </p:cNvPr>
          <p:cNvSpPr txBox="1"/>
          <p:nvPr/>
        </p:nvSpPr>
        <p:spPr>
          <a:xfrm>
            <a:off x="-185852" y="437270"/>
            <a:ext cx="4579434" cy="456535"/>
          </a:xfrm>
          <a:prstGeom prst="rect">
            <a:avLst/>
          </a:prstGeom>
          <a:noFill/>
        </p:spPr>
        <p:txBody>
          <a:bodyPr wrap="square">
            <a:spAutoFit/>
          </a:bodyPr>
          <a:lstStyle/>
          <a:p>
            <a:pPr marL="457200" lvl="1" algn="l">
              <a:lnSpc>
                <a:spcPct val="150000"/>
              </a:lnSpc>
            </a:pPr>
            <a:r>
              <a:rPr lang="en-US" sz="1800" b="0" i="0" u="sng" dirty="0">
                <a:solidFill>
                  <a:srgbClr val="374151"/>
                </a:solidFill>
                <a:effectLst/>
                <a:latin typeface="+mj-lt"/>
                <a:cs typeface="Times New Roman" panose="02020603050405020304" pitchFamily="18" charset="0"/>
              </a:rPr>
              <a:t>Song page</a:t>
            </a:r>
            <a:endParaRPr lang="en-US" sz="1800" b="0" i="0" dirty="0">
              <a:solidFill>
                <a:srgbClr val="374151"/>
              </a:solidFill>
              <a:effectLst/>
              <a:latin typeface="+mj-lt"/>
              <a:cs typeface="Times New Roman" panose="02020603050405020304" pitchFamily="18" charset="0"/>
            </a:endParaRPr>
          </a:p>
        </p:txBody>
      </p:sp>
      <p:pic>
        <p:nvPicPr>
          <p:cNvPr id="7" name="Picture 6">
            <a:extLst>
              <a:ext uri="{FF2B5EF4-FFF2-40B4-BE49-F238E27FC236}">
                <a16:creationId xmlns:a16="http://schemas.microsoft.com/office/drawing/2014/main" id="{041B4ED4-40E0-9119-1C1F-8C0532840BB4}"/>
              </a:ext>
            </a:extLst>
          </p:cNvPr>
          <p:cNvPicPr>
            <a:picLocks noChangeAspect="1"/>
          </p:cNvPicPr>
          <p:nvPr/>
        </p:nvPicPr>
        <p:blipFill>
          <a:blip r:embed="rId2"/>
          <a:stretch>
            <a:fillRect/>
          </a:stretch>
        </p:blipFill>
        <p:spPr>
          <a:xfrm>
            <a:off x="1033346" y="912405"/>
            <a:ext cx="7077307" cy="3763505"/>
          </a:xfrm>
          <a:prstGeom prst="rect">
            <a:avLst/>
          </a:prstGeom>
        </p:spPr>
      </p:pic>
    </p:spTree>
    <p:extLst>
      <p:ext uri="{BB962C8B-B14F-4D97-AF65-F5344CB8AC3E}">
        <p14:creationId xmlns:p14="http://schemas.microsoft.com/office/powerpoint/2010/main" val="1111715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7434"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04077" y="3189726"/>
            <a:ext cx="6135846"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MUSIC WEB APPLICATION USING DJANGO FRAMEWORK </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dirty="0">
                <a:solidFill>
                  <a:schemeClr val="bg1"/>
                </a:solidFill>
                <a:latin typeface="+mj-lt"/>
              </a:rPr>
              <a:t>Abstract | Problem Statement | Project Overview |</a:t>
            </a:r>
            <a:r>
              <a:rPr lang="en-US" sz="1600" dirty="0">
                <a:solidFill>
                  <a:schemeClr val="bg1"/>
                </a:solidFill>
                <a:latin typeface="+mj-lt"/>
                <a:ea typeface="+mn-lt"/>
                <a:cs typeface="Poppins"/>
              </a:rPr>
              <a:t> Proposed </a:t>
            </a:r>
            <a:r>
              <a:rPr lang="en-US" sz="1600" dirty="0">
                <a:solidFill>
                  <a:schemeClr val="bg1"/>
                </a:solidFill>
                <a:latin typeface="+mj-lt"/>
                <a:ea typeface="+mn-lt"/>
                <a:cs typeface="+mn-lt"/>
              </a:rPr>
              <a:t>Solution </a:t>
            </a:r>
            <a:r>
              <a:rPr lang="en-US" sz="1600" dirty="0">
                <a:solidFill>
                  <a:schemeClr val="bg1"/>
                </a:solidFill>
                <a:latin typeface="+mj-lt"/>
              </a:rPr>
              <a:t>| </a:t>
            </a:r>
            <a:r>
              <a:rPr lang="en-US" sz="1600" dirty="0">
                <a:solidFill>
                  <a:schemeClr val="bg1"/>
                </a:solidFill>
                <a:latin typeface="+mj-lt"/>
                <a:ea typeface="+mn-lt"/>
                <a:cs typeface="Poppins"/>
              </a:rPr>
              <a:t>Technology Used</a:t>
            </a:r>
            <a:r>
              <a:rPr lang="en-US" sz="1600" dirty="0">
                <a:solidFill>
                  <a:schemeClr val="bg1"/>
                </a:solidFill>
                <a:latin typeface="+mj-lt"/>
              </a:rPr>
              <a:t> | Modelling &amp; Results </a:t>
            </a:r>
            <a:r>
              <a:rPr lang="en-US" sz="1600" dirty="0">
                <a:solidFill>
                  <a:schemeClr val="bg1"/>
                </a:solidFill>
                <a:latin typeface="+mj-lt"/>
                <a:ea typeface="+mn-lt"/>
                <a:cs typeface="+mn-lt"/>
              </a:rPr>
              <a:t>| Conclusion </a:t>
            </a:r>
            <a:endParaRPr lang="en-US" sz="1600" dirty="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a:extLst>
              <a:ext uri="{FF2B5EF4-FFF2-40B4-BE49-F238E27FC236}">
                <a16:creationId xmlns:a16="http://schemas.microsoft.com/office/drawing/2014/main" id="{9B67ECA4-364E-BF0E-43F2-859653F7DBBE}"/>
              </a:ext>
            </a:extLst>
          </p:cNvPr>
          <p:cNvSpPr txBox="1"/>
          <p:nvPr/>
        </p:nvSpPr>
        <p:spPr>
          <a:xfrm>
            <a:off x="-170985" y="451632"/>
            <a:ext cx="4579434" cy="436273"/>
          </a:xfrm>
          <a:prstGeom prst="rect">
            <a:avLst/>
          </a:prstGeom>
          <a:noFill/>
        </p:spPr>
        <p:txBody>
          <a:bodyPr wrap="square">
            <a:spAutoFit/>
          </a:bodyPr>
          <a:lstStyle/>
          <a:p>
            <a:pPr marL="457200" lvl="1" algn="l">
              <a:lnSpc>
                <a:spcPct val="150000"/>
              </a:lnSpc>
            </a:pPr>
            <a:r>
              <a:rPr lang="en-US" sz="1700" b="0" i="0" u="sng" dirty="0">
                <a:solidFill>
                  <a:srgbClr val="374151"/>
                </a:solidFill>
                <a:effectLst/>
                <a:latin typeface="+mj-lt"/>
                <a:cs typeface="Times New Roman" panose="02020603050405020304" pitchFamily="18" charset="0"/>
              </a:rPr>
              <a:t>All Songs</a:t>
            </a:r>
            <a:endParaRPr lang="en-US" sz="1700" b="0" i="0" dirty="0">
              <a:solidFill>
                <a:srgbClr val="374151"/>
              </a:solidFill>
              <a:effectLst/>
              <a:latin typeface="+mj-lt"/>
              <a:cs typeface="Times New Roman" panose="02020603050405020304" pitchFamily="18" charset="0"/>
            </a:endParaRPr>
          </a:p>
        </p:txBody>
      </p:sp>
      <p:pic>
        <p:nvPicPr>
          <p:cNvPr id="8" name="Picture 7">
            <a:extLst>
              <a:ext uri="{FF2B5EF4-FFF2-40B4-BE49-F238E27FC236}">
                <a16:creationId xmlns:a16="http://schemas.microsoft.com/office/drawing/2014/main" id="{CE8DC005-ECBE-B9DF-D2F8-55F41B1F9E25}"/>
              </a:ext>
            </a:extLst>
          </p:cNvPr>
          <p:cNvPicPr>
            <a:picLocks noChangeAspect="1"/>
          </p:cNvPicPr>
          <p:nvPr/>
        </p:nvPicPr>
        <p:blipFill>
          <a:blip r:embed="rId2"/>
          <a:stretch>
            <a:fillRect/>
          </a:stretch>
        </p:blipFill>
        <p:spPr>
          <a:xfrm>
            <a:off x="1069049" y="914256"/>
            <a:ext cx="7123381" cy="3788006"/>
          </a:xfrm>
          <a:prstGeom prst="rect">
            <a:avLst/>
          </a:prstGeom>
        </p:spPr>
      </p:pic>
    </p:spTree>
    <p:extLst>
      <p:ext uri="{BB962C8B-B14F-4D97-AF65-F5344CB8AC3E}">
        <p14:creationId xmlns:p14="http://schemas.microsoft.com/office/powerpoint/2010/main" val="32888149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263538" y="430146"/>
            <a:ext cx="7886430" cy="666517"/>
          </a:xfrm>
        </p:spPr>
        <p:txBody>
          <a:bodyPr/>
          <a:lstStyle/>
          <a:p>
            <a:pPr marL="457200" lvl="1" algn="l">
              <a:lnSpc>
                <a:spcPct val="150000"/>
              </a:lnSpc>
            </a:pPr>
            <a:r>
              <a:rPr lang="en-US" sz="1700" b="0" i="0" u="sng" dirty="0">
                <a:solidFill>
                  <a:srgbClr val="374151"/>
                </a:solidFill>
                <a:effectLst/>
                <a:latin typeface="+mj-lt"/>
                <a:cs typeface="Times New Roman" panose="02020603050405020304" pitchFamily="18" charset="0"/>
              </a:rPr>
              <a:t>About</a:t>
            </a:r>
            <a:r>
              <a:rPr lang="en-US" sz="1700" u="sng" dirty="0">
                <a:solidFill>
                  <a:srgbClr val="374151"/>
                </a:solidFill>
                <a:latin typeface="+mj-lt"/>
                <a:cs typeface="Times New Roman" panose="02020603050405020304" pitchFamily="18" charset="0"/>
              </a:rPr>
              <a:t>-Us Page</a:t>
            </a:r>
            <a:endParaRPr lang="en-US" sz="1700" b="0" i="0" dirty="0">
              <a:solidFill>
                <a:srgbClr val="374151"/>
              </a:solidFill>
              <a:effectLst/>
              <a:latin typeface="+mj-lt"/>
              <a:cs typeface="Times New Roman" panose="02020603050405020304" pitchFamily="18" charset="0"/>
            </a:endParaRPr>
          </a:p>
        </p:txBody>
      </p:sp>
      <p:pic>
        <p:nvPicPr>
          <p:cNvPr id="4" name="Picture 3">
            <a:extLst>
              <a:ext uri="{FF2B5EF4-FFF2-40B4-BE49-F238E27FC236}">
                <a16:creationId xmlns:a16="http://schemas.microsoft.com/office/drawing/2014/main" id="{70B2C3FF-47CC-7178-C14F-6F82FF962DE0}"/>
              </a:ext>
            </a:extLst>
          </p:cNvPr>
          <p:cNvPicPr>
            <a:picLocks noChangeAspect="1"/>
          </p:cNvPicPr>
          <p:nvPr/>
        </p:nvPicPr>
        <p:blipFill>
          <a:blip r:embed="rId2"/>
          <a:stretch>
            <a:fillRect/>
          </a:stretch>
        </p:blipFill>
        <p:spPr>
          <a:xfrm>
            <a:off x="698810" y="1007547"/>
            <a:ext cx="7099610" cy="3746821"/>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170449" y="578418"/>
            <a:ext cx="8421857" cy="306246"/>
          </a:xfrm>
        </p:spPr>
        <p:txBody>
          <a:bodyPr/>
          <a:lstStyle/>
          <a:p>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sz="1600" b="1" dirty="0">
                <a:solidFill>
                  <a:srgbClr val="213163"/>
                </a:solidFill>
                <a:latin typeface="+mj-lt"/>
              </a:rPr>
            </a:br>
            <a:br>
              <a:rPr lang="en-US" sz="1600" b="0" i="0" dirty="0">
                <a:solidFill>
                  <a:srgbClr val="374151"/>
                </a:solidFill>
                <a:effectLst/>
                <a:latin typeface="Söhne"/>
              </a:rPr>
            </a:br>
            <a:br>
              <a:rPr lang="en-US" sz="1600" b="1" dirty="0">
                <a:solidFill>
                  <a:srgbClr val="374151"/>
                </a:solidFill>
                <a:latin typeface="+mj-lt"/>
                <a:cs typeface="Times New Roman" panose="02020603050405020304" pitchFamily="18" charset="0"/>
              </a:rPr>
            </a:br>
            <a:br>
              <a:rPr lang="en-US" sz="1600" b="1" dirty="0">
                <a:solidFill>
                  <a:srgbClr val="374151"/>
                </a:solidFill>
                <a:latin typeface="+mj-lt"/>
                <a:cs typeface="Times New Roman" panose="02020603050405020304" pitchFamily="18" charset="0"/>
              </a:rPr>
            </a:br>
            <a:endParaRPr lang="en-US" dirty="0"/>
          </a:p>
        </p:txBody>
      </p:sp>
      <p:sp>
        <p:nvSpPr>
          <p:cNvPr id="3" name="Title 1">
            <a:extLst>
              <a:ext uri="{FF2B5EF4-FFF2-40B4-BE49-F238E27FC236}">
                <a16:creationId xmlns:a16="http://schemas.microsoft.com/office/drawing/2014/main" id="{025DB4AC-97C5-3901-F1C3-447CE37168DF}"/>
              </a:ext>
            </a:extLst>
          </p:cNvPr>
          <p:cNvSpPr txBox="1">
            <a:spLocks/>
          </p:cNvSpPr>
          <p:nvPr/>
        </p:nvSpPr>
        <p:spPr>
          <a:xfrm>
            <a:off x="170449" y="578418"/>
            <a:ext cx="8421857" cy="306246"/>
          </a:xfrm>
          <a:prstGeom prst="rect">
            <a:avLst/>
          </a:prstGeom>
        </p:spPr>
        <p:txBody>
          <a:bodyPr lIns="0" tIns="0" rIns="0" bIns="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US" sz="1600" b="1" dirty="0">
                <a:solidFill>
                  <a:srgbClr val="213163"/>
                </a:solidFill>
                <a:latin typeface="+mj-lt"/>
              </a:rPr>
            </a:br>
            <a:br>
              <a:rPr lang="en-IN" sz="1600" b="1" dirty="0">
                <a:solidFill>
                  <a:srgbClr val="213163"/>
                </a:solidFill>
                <a:latin typeface="+mj-lt"/>
              </a:rPr>
            </a:br>
            <a:br>
              <a:rPr lang="en-US" sz="1600" b="1" dirty="0">
                <a:solidFill>
                  <a:srgbClr val="213163"/>
                </a:solidFill>
                <a:latin typeface="+mj-lt"/>
              </a:rPr>
            </a:br>
            <a:r>
              <a:rPr lang="en-US" sz="1600" b="1" dirty="0">
                <a:solidFill>
                  <a:srgbClr val="213163"/>
                </a:solidFill>
                <a:latin typeface="+mj-lt"/>
              </a:rPr>
              <a:t>-&gt;</a:t>
            </a:r>
            <a:r>
              <a:rPr lang="en-US" sz="1600" b="1" dirty="0">
                <a:solidFill>
                  <a:srgbClr val="0D0D0D"/>
                </a:solidFill>
                <a:highlight>
                  <a:srgbClr val="FFFFFF"/>
                </a:highlight>
                <a:latin typeface="Söhne"/>
              </a:rPr>
              <a:t>Social Features:</a:t>
            </a:r>
            <a:r>
              <a:rPr lang="en-US" sz="1600" dirty="0">
                <a:solidFill>
                  <a:srgbClr val="0D0D0D"/>
                </a:solidFill>
                <a:highlight>
                  <a:srgbClr val="FFFFFF"/>
                </a:highlight>
                <a:latin typeface="Söhne"/>
              </a:rPr>
              <a:t> Enable user interactions like following, liking, and sharing to foster community engagement.</a:t>
            </a:r>
            <a:br>
              <a:rPr lang="en-US" sz="1600" dirty="0">
                <a:solidFill>
                  <a:srgbClr val="0D0D0D"/>
                </a:solidFill>
                <a:highlight>
                  <a:srgbClr val="FFFFFF"/>
                </a:highlight>
                <a:latin typeface="Söhne"/>
              </a:rPr>
            </a:br>
            <a:r>
              <a:rPr lang="en-US" sz="1600" b="1" dirty="0">
                <a:solidFill>
                  <a:srgbClr val="213163"/>
                </a:solidFill>
                <a:latin typeface="+mj-lt"/>
              </a:rPr>
              <a:t>-&gt; </a:t>
            </a:r>
            <a:r>
              <a:rPr lang="en-US" sz="1600" b="1" dirty="0">
                <a:solidFill>
                  <a:srgbClr val="0D0D0D"/>
                </a:solidFill>
                <a:highlight>
                  <a:srgbClr val="FFFFFF"/>
                </a:highlight>
                <a:latin typeface="Söhne"/>
              </a:rPr>
              <a:t>Advanced Recommendations:</a:t>
            </a:r>
            <a:r>
              <a:rPr lang="en-US" sz="1600" dirty="0">
                <a:solidFill>
                  <a:srgbClr val="0D0D0D"/>
                </a:solidFill>
                <a:highlight>
                  <a:srgbClr val="FFFFFF"/>
                </a:highlight>
                <a:latin typeface="Söhne"/>
              </a:rPr>
              <a:t> Integrate machine learning for personalized music suggestions based on user behavior.</a:t>
            </a:r>
            <a:br>
              <a:rPr lang="en-US" sz="1600" dirty="0">
                <a:solidFill>
                  <a:srgbClr val="0D0D0D"/>
                </a:solidFill>
                <a:highlight>
                  <a:srgbClr val="FFFFFF"/>
                </a:highlight>
                <a:latin typeface="Söhne"/>
              </a:rPr>
            </a:br>
            <a:r>
              <a:rPr lang="en-US" sz="1600" b="1" dirty="0">
                <a:solidFill>
                  <a:srgbClr val="213163"/>
                </a:solidFill>
                <a:latin typeface="+mj-lt"/>
              </a:rPr>
              <a:t>-&gt; </a:t>
            </a:r>
            <a:r>
              <a:rPr lang="en-US" sz="1600" b="1" dirty="0">
                <a:solidFill>
                  <a:srgbClr val="0D0D0D"/>
                </a:solidFill>
                <a:highlight>
                  <a:srgbClr val="FFFFFF"/>
                </a:highlight>
                <a:latin typeface="Söhne"/>
              </a:rPr>
              <a:t>Streaming Capability:</a:t>
            </a:r>
            <a:r>
              <a:rPr lang="en-US" sz="1600" dirty="0">
                <a:solidFill>
                  <a:srgbClr val="0D0D0D"/>
                </a:solidFill>
                <a:highlight>
                  <a:srgbClr val="FFFFFF"/>
                </a:highlight>
                <a:latin typeface="Söhne"/>
              </a:rPr>
              <a:t> Add real-time streaming for instant access to music content without downloads.</a:t>
            </a:r>
            <a:br>
              <a:rPr lang="en-US" sz="1600" dirty="0">
                <a:solidFill>
                  <a:srgbClr val="0D0D0D"/>
                </a:solidFill>
                <a:highlight>
                  <a:srgbClr val="FFFFFF"/>
                </a:highlight>
                <a:latin typeface="Söhne"/>
              </a:rPr>
            </a:br>
            <a:r>
              <a:rPr lang="en-US" sz="1600" b="1" dirty="0">
                <a:solidFill>
                  <a:srgbClr val="213163"/>
                </a:solidFill>
                <a:latin typeface="+mj-lt"/>
              </a:rPr>
              <a:t>-&gt; </a:t>
            </a:r>
            <a:r>
              <a:rPr lang="en-US" sz="1600" b="1" dirty="0">
                <a:solidFill>
                  <a:srgbClr val="0D0D0D"/>
                </a:solidFill>
                <a:highlight>
                  <a:srgbClr val="FFFFFF"/>
                </a:highlight>
                <a:latin typeface="Söhne"/>
              </a:rPr>
              <a:t>Enhanced Search:</a:t>
            </a:r>
            <a:r>
              <a:rPr lang="en-US" sz="1600" dirty="0">
                <a:solidFill>
                  <a:srgbClr val="0D0D0D"/>
                </a:solidFill>
                <a:highlight>
                  <a:srgbClr val="FFFFFF"/>
                </a:highlight>
                <a:latin typeface="Söhne"/>
              </a:rPr>
              <a:t> Improve search with advanced filters and autocomplete for quicker song discovery.</a:t>
            </a:r>
            <a:br>
              <a:rPr lang="en-US" sz="1600" dirty="0">
                <a:solidFill>
                  <a:srgbClr val="0D0D0D"/>
                </a:solidFill>
                <a:highlight>
                  <a:srgbClr val="FFFFFF"/>
                </a:highlight>
                <a:latin typeface="Söhne"/>
              </a:rPr>
            </a:br>
            <a:r>
              <a:rPr lang="en-US" sz="1600" b="1" dirty="0">
                <a:solidFill>
                  <a:srgbClr val="213163"/>
                </a:solidFill>
                <a:latin typeface="+mj-lt"/>
              </a:rPr>
              <a:t>-&gt; </a:t>
            </a:r>
            <a:r>
              <a:rPr lang="en-US" sz="1600" b="1" dirty="0">
                <a:solidFill>
                  <a:srgbClr val="0D0D0D"/>
                </a:solidFill>
                <a:highlight>
                  <a:srgbClr val="FFFFFF"/>
                </a:highlight>
                <a:latin typeface="Söhne"/>
              </a:rPr>
              <a:t>Offline Mode:</a:t>
            </a:r>
            <a:r>
              <a:rPr lang="en-US" sz="1600" dirty="0">
                <a:solidFill>
                  <a:srgbClr val="0D0D0D"/>
                </a:solidFill>
                <a:highlight>
                  <a:srgbClr val="FFFFFF"/>
                </a:highlight>
                <a:latin typeface="Söhne"/>
              </a:rPr>
              <a:t> Develop offline access for users to download songs and playlists for offline listening.</a:t>
            </a:r>
            <a:br>
              <a:rPr lang="en-US" sz="1600" dirty="0">
                <a:solidFill>
                  <a:srgbClr val="0D0D0D"/>
                </a:solidFill>
                <a:highlight>
                  <a:srgbClr val="FFFFFF"/>
                </a:highlight>
                <a:latin typeface="Söhne"/>
              </a:rPr>
            </a:br>
            <a:r>
              <a:rPr lang="en-US" sz="1600" b="1" dirty="0">
                <a:solidFill>
                  <a:srgbClr val="213163"/>
                </a:solidFill>
                <a:latin typeface="+mj-lt"/>
              </a:rPr>
              <a:t>-&gt; </a:t>
            </a:r>
            <a:r>
              <a:rPr lang="en-US" sz="1600" b="1" dirty="0">
                <a:solidFill>
                  <a:srgbClr val="0D0D0D"/>
                </a:solidFill>
                <a:highlight>
                  <a:srgbClr val="FFFFFF"/>
                </a:highlight>
                <a:latin typeface="Söhne"/>
              </a:rPr>
              <a:t>Multi-platform Support:</a:t>
            </a:r>
            <a:r>
              <a:rPr lang="en-US" sz="1600" dirty="0">
                <a:solidFill>
                  <a:srgbClr val="0D0D0D"/>
                </a:solidFill>
                <a:highlight>
                  <a:srgbClr val="FFFFFF"/>
                </a:highlight>
                <a:latin typeface="Söhne"/>
              </a:rPr>
              <a:t> Extend compatibility to mobile and desktop platforms for a seamless experience.</a:t>
            </a:r>
            <a:br>
              <a:rPr lang="en-US" sz="1600" dirty="0">
                <a:solidFill>
                  <a:srgbClr val="0D0D0D"/>
                </a:solidFill>
                <a:highlight>
                  <a:srgbClr val="FFFFFF"/>
                </a:highlight>
                <a:latin typeface="Söhne"/>
              </a:rPr>
            </a:br>
            <a:r>
              <a:rPr lang="en-US" sz="1600" b="1" dirty="0">
                <a:solidFill>
                  <a:srgbClr val="213163"/>
                </a:solidFill>
                <a:latin typeface="+mj-lt"/>
              </a:rPr>
              <a:t>-&gt; </a:t>
            </a:r>
            <a:r>
              <a:rPr lang="en-US" sz="1600" b="1" dirty="0">
                <a:solidFill>
                  <a:srgbClr val="0D0D0D"/>
                </a:solidFill>
                <a:highlight>
                  <a:srgbClr val="FFFFFF"/>
                </a:highlight>
                <a:latin typeface="Söhne"/>
              </a:rPr>
              <a:t>Monetization Options:</a:t>
            </a:r>
            <a:r>
              <a:rPr lang="en-US" sz="1600" dirty="0">
                <a:solidFill>
                  <a:srgbClr val="0D0D0D"/>
                </a:solidFill>
                <a:highlight>
                  <a:srgbClr val="FFFFFF"/>
                </a:highlight>
                <a:latin typeface="Söhne"/>
              </a:rPr>
              <a:t> Explore subscription models, premium features, or ads for revenue generation.</a:t>
            </a:r>
            <a:br>
              <a:rPr lang="en-US" sz="1600" dirty="0">
                <a:solidFill>
                  <a:srgbClr val="0D0D0D"/>
                </a:solidFill>
                <a:highlight>
                  <a:srgbClr val="FFFFFF"/>
                </a:highlight>
                <a:latin typeface="Söhne"/>
              </a:rPr>
            </a:br>
            <a:r>
              <a:rPr lang="en-US" sz="1600" b="1" dirty="0">
                <a:solidFill>
                  <a:srgbClr val="213163"/>
                </a:solidFill>
                <a:latin typeface="+mj-lt"/>
              </a:rPr>
              <a:t>-&gt; </a:t>
            </a:r>
            <a:r>
              <a:rPr lang="en-US" sz="1600" b="1" dirty="0">
                <a:solidFill>
                  <a:srgbClr val="0D0D0D"/>
                </a:solidFill>
                <a:highlight>
                  <a:srgbClr val="FFFFFF"/>
                </a:highlight>
                <a:latin typeface="Söhne"/>
              </a:rPr>
              <a:t>User Analytics:</a:t>
            </a:r>
            <a:r>
              <a:rPr lang="en-US" sz="1600" dirty="0">
                <a:solidFill>
                  <a:srgbClr val="0D0D0D"/>
                </a:solidFill>
                <a:highlight>
                  <a:srgbClr val="FFFFFF"/>
                </a:highlight>
                <a:latin typeface="Söhne"/>
              </a:rPr>
              <a:t> Implement analytics for insights into user behavior and content optimization.</a:t>
            </a:r>
            <a:br>
              <a:rPr lang="en-US" sz="1600" dirty="0">
                <a:solidFill>
                  <a:srgbClr val="0D0D0D"/>
                </a:solidFill>
                <a:highlight>
                  <a:srgbClr val="FFFFFF"/>
                </a:highlight>
                <a:latin typeface="Söhne"/>
              </a:rPr>
            </a:br>
            <a:r>
              <a:rPr lang="en-US" sz="1600" b="1" dirty="0">
                <a:solidFill>
                  <a:srgbClr val="213163"/>
                </a:solidFill>
                <a:latin typeface="+mj-lt"/>
              </a:rPr>
              <a:t>-&gt; </a:t>
            </a:r>
            <a:r>
              <a:rPr lang="en-US" sz="1600" b="1" dirty="0">
                <a:solidFill>
                  <a:srgbClr val="0D0D0D"/>
                </a:solidFill>
                <a:highlight>
                  <a:srgbClr val="FFFFFF"/>
                </a:highlight>
                <a:latin typeface="Söhne"/>
              </a:rPr>
              <a:t>Accessibility Features:</a:t>
            </a:r>
            <a:r>
              <a:rPr lang="en-US" sz="1600" dirty="0">
                <a:solidFill>
                  <a:srgbClr val="0D0D0D"/>
                </a:solidFill>
                <a:highlight>
                  <a:srgbClr val="FFFFFF"/>
                </a:highlight>
                <a:latin typeface="Söhne"/>
              </a:rPr>
              <a:t> Ensure compliance with accessibility standards for inclusivity.</a:t>
            </a:r>
            <a:br>
              <a:rPr lang="en-US" sz="1600" dirty="0">
                <a:solidFill>
                  <a:srgbClr val="0D0D0D"/>
                </a:solidFill>
                <a:highlight>
                  <a:srgbClr val="FFFFFF"/>
                </a:highlight>
                <a:latin typeface="Söhne"/>
              </a:rPr>
            </a:br>
            <a:r>
              <a:rPr lang="en-US" sz="1600" b="1" dirty="0">
                <a:solidFill>
                  <a:srgbClr val="213163"/>
                </a:solidFill>
                <a:latin typeface="+mj-lt"/>
              </a:rPr>
              <a:t>-&gt; </a:t>
            </a:r>
            <a:r>
              <a:rPr lang="en-US" sz="1600" b="1" dirty="0">
                <a:solidFill>
                  <a:srgbClr val="0D0D0D"/>
                </a:solidFill>
                <a:highlight>
                  <a:srgbClr val="FFFFFF"/>
                </a:highlight>
                <a:latin typeface="Söhne"/>
              </a:rPr>
              <a:t>Performance Optimization:</a:t>
            </a:r>
            <a:r>
              <a:rPr lang="en-US" sz="1600" dirty="0">
                <a:solidFill>
                  <a:srgbClr val="0D0D0D"/>
                </a:solidFill>
                <a:highlight>
                  <a:srgbClr val="FFFFFF"/>
                </a:highlight>
                <a:latin typeface="Söhne"/>
              </a:rPr>
              <a:t> Continuously optimize performance, scalability, and security for a smooth user experience.</a:t>
            </a:r>
            <a:br>
              <a:rPr lang="en-US" sz="1600" dirty="0">
                <a:solidFill>
                  <a:srgbClr val="0D0D0D"/>
                </a:solidFill>
                <a:highlight>
                  <a:srgbClr val="FFFFFF"/>
                </a:highlight>
                <a:latin typeface="Söhne"/>
              </a:rPr>
            </a:br>
            <a:br>
              <a:rPr lang="en-US" sz="1600" dirty="0">
                <a:solidFill>
                  <a:srgbClr val="374151"/>
                </a:solidFill>
                <a:latin typeface="Söhne"/>
              </a:rPr>
            </a:br>
            <a:br>
              <a:rPr lang="en-US" sz="1600" b="1" dirty="0">
                <a:solidFill>
                  <a:srgbClr val="374151"/>
                </a:solidFill>
                <a:latin typeface="+mj-lt"/>
                <a:cs typeface="Times New Roman" panose="02020603050405020304" pitchFamily="18" charset="0"/>
              </a:rPr>
            </a:br>
            <a:br>
              <a:rPr lang="en-US" sz="1600" b="1" dirty="0">
                <a:solidFill>
                  <a:srgbClr val="374151"/>
                </a:solidFill>
                <a:latin typeface="+mj-lt"/>
                <a:cs typeface="Times New Roman" panose="02020603050405020304" pitchFamily="18" charset="0"/>
              </a:rPr>
            </a:br>
            <a:endParaRPr lang="en-US" dirty="0"/>
          </a:p>
        </p:txBody>
      </p:sp>
    </p:spTree>
    <p:extLst>
      <p:ext uri="{BB962C8B-B14F-4D97-AF65-F5344CB8AC3E}">
        <p14:creationId xmlns:p14="http://schemas.microsoft.com/office/powerpoint/2010/main" val="13231287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264847"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Google Shape;61;g5fab984687_2_0">
            <a:extLst>
              <a:ext uri="{FF2B5EF4-FFF2-40B4-BE49-F238E27FC236}">
                <a16:creationId xmlns:a16="http://schemas.microsoft.com/office/drawing/2014/main" id="{E7FF0860-8BB7-3E42-5680-2C8C656F27E4}"/>
              </a:ext>
            </a:extLst>
          </p:cNvPr>
          <p:cNvSpPr txBox="1">
            <a:spLocks/>
          </p:cNvSpPr>
          <p:nvPr/>
        </p:nvSpPr>
        <p:spPr>
          <a:xfrm>
            <a:off x="264847" y="1041592"/>
            <a:ext cx="8381066" cy="3128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2000" dirty="0">
                <a:solidFill>
                  <a:srgbClr val="0D0D0D"/>
                </a:solidFill>
                <a:highlight>
                  <a:srgbClr val="FFFFFF"/>
                </a:highlight>
                <a:latin typeface="Söhne"/>
              </a:rPr>
              <a:t>O</a:t>
            </a:r>
            <a:r>
              <a:rPr lang="en-US" sz="2000" b="0" i="0" dirty="0">
                <a:solidFill>
                  <a:srgbClr val="0D0D0D"/>
                </a:solidFill>
                <a:effectLst/>
                <a:highlight>
                  <a:srgbClr val="FFFFFF"/>
                </a:highlight>
                <a:latin typeface="Söhne"/>
              </a:rPr>
              <a:t>ur music web application is designed to make it easy for users to enjoy and manage their music online. With features like uploading songs, creating playlists, and seeing what's trending, we've created a platform that's user-friendly and reliable. By using Django and other technologies, we've made sure it's secure and scalable. Overall, it's a convenient way for music lovers to enjoy their favorite tunes hassle-free.</a:t>
            </a:r>
            <a:endParaRPr lang="en-IN" sz="1600" dirty="0"/>
          </a:p>
        </p:txBody>
      </p:sp>
    </p:spTree>
    <p:extLst>
      <p:ext uri="{BB962C8B-B14F-4D97-AF65-F5344CB8AC3E}">
        <p14:creationId xmlns:p14="http://schemas.microsoft.com/office/powerpoint/2010/main" val="20188784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30"/>
            <a:ext cx="8477709"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Abstract</a:t>
            </a:r>
            <a:br>
              <a:rPr lang="en-US" b="1" i="0" dirty="0">
                <a:solidFill>
                  <a:srgbClr val="0D0D0D"/>
                </a:solidFill>
                <a:effectLst/>
                <a:highlight>
                  <a:srgbClr val="FFFFFF"/>
                </a:highlight>
                <a:latin typeface="Söhne"/>
              </a:rPr>
            </a:br>
            <a:br>
              <a:rPr lang="en-US" b="0" i="0" dirty="0">
                <a:solidFill>
                  <a:srgbClr val="0D0D0D"/>
                </a:solidFill>
                <a:effectLst/>
                <a:highlight>
                  <a:srgbClr val="FFFFFF"/>
                </a:highlight>
                <a:latin typeface="Söhne"/>
              </a:rPr>
            </a:br>
            <a:r>
              <a:rPr lang="en-US" sz="1800" b="1" dirty="0">
                <a:solidFill>
                  <a:srgbClr val="213163"/>
                </a:solidFill>
                <a:latin typeface="+mj-lt"/>
              </a:rPr>
              <a:t>-&gt; </a:t>
            </a:r>
            <a:r>
              <a:rPr lang="en-US" sz="1700" b="0" i="0" dirty="0">
                <a:solidFill>
                  <a:srgbClr val="0D0D0D"/>
                </a:solidFill>
                <a:effectLst/>
                <a:highlight>
                  <a:srgbClr val="FFFFFF"/>
                </a:highlight>
                <a:latin typeface="Söhne"/>
              </a:rPr>
              <a:t>Recognizing the evolving landscape of digital music consumption, this project endeavors to meet the escalating demand for adaptable and user-centric platforms.</a:t>
            </a:r>
            <a:br>
              <a:rPr lang="en-US" sz="1700" b="0" i="0" dirty="0">
                <a:solidFill>
                  <a:srgbClr val="0D0D0D"/>
                </a:solidFill>
                <a:effectLst/>
                <a:highlight>
                  <a:srgbClr val="FFFFFF"/>
                </a:highlight>
                <a:latin typeface="Söhne"/>
              </a:rPr>
            </a:br>
            <a:r>
              <a:rPr lang="en-US" sz="1800" b="1" dirty="0">
                <a:solidFill>
                  <a:srgbClr val="213163"/>
                </a:solidFill>
                <a:latin typeface="+mj-lt"/>
              </a:rPr>
              <a:t>-&gt; </a:t>
            </a:r>
            <a:r>
              <a:rPr lang="en-US" sz="1700" b="0" i="0" dirty="0">
                <a:solidFill>
                  <a:srgbClr val="0D0D0D"/>
                </a:solidFill>
                <a:effectLst/>
                <a:highlight>
                  <a:srgbClr val="FFFFFF"/>
                </a:highlight>
                <a:latin typeface="Söhne"/>
              </a:rPr>
              <a:t>Leveraging the Django framework, the project aims to craft a dynamic Music Web Application.</a:t>
            </a:r>
            <a:br>
              <a:rPr lang="en-US" sz="1700" b="0" i="0" dirty="0">
                <a:solidFill>
                  <a:srgbClr val="0D0D0D"/>
                </a:solidFill>
                <a:effectLst/>
                <a:highlight>
                  <a:srgbClr val="FFFFFF"/>
                </a:highlight>
                <a:latin typeface="Söhne"/>
              </a:rPr>
            </a:br>
            <a:r>
              <a:rPr lang="en-US" sz="1800" b="1" dirty="0">
                <a:solidFill>
                  <a:srgbClr val="213163"/>
                </a:solidFill>
                <a:latin typeface="+mj-lt"/>
              </a:rPr>
              <a:t>-&gt; </a:t>
            </a:r>
            <a:r>
              <a:rPr lang="en-US" sz="1700" b="0" i="0" dirty="0">
                <a:solidFill>
                  <a:srgbClr val="0D0D0D"/>
                </a:solidFill>
                <a:effectLst/>
                <a:highlight>
                  <a:srgbClr val="FFFFFF"/>
                </a:highlight>
                <a:latin typeface="Söhne"/>
              </a:rPr>
              <a:t>Emphasis is placed on creating an immersive user experience that prioritizes ease of use and accessibility.</a:t>
            </a:r>
            <a:br>
              <a:rPr lang="en-US" sz="1700" b="0" i="0" dirty="0">
                <a:solidFill>
                  <a:srgbClr val="0D0D0D"/>
                </a:solidFill>
                <a:effectLst/>
                <a:highlight>
                  <a:srgbClr val="FFFFFF"/>
                </a:highlight>
                <a:latin typeface="Söhne"/>
              </a:rPr>
            </a:br>
            <a:r>
              <a:rPr lang="en-US" sz="1800" b="1" dirty="0">
                <a:solidFill>
                  <a:srgbClr val="213163"/>
                </a:solidFill>
                <a:latin typeface="+mj-lt"/>
              </a:rPr>
              <a:t>-&gt; </a:t>
            </a:r>
            <a:r>
              <a:rPr lang="en-US" sz="1700" b="0" i="0" dirty="0">
                <a:solidFill>
                  <a:srgbClr val="0D0D0D"/>
                </a:solidFill>
                <a:effectLst/>
                <a:highlight>
                  <a:srgbClr val="FFFFFF"/>
                </a:highlight>
                <a:latin typeface="Söhne"/>
              </a:rPr>
              <a:t>Through seamless integration of functionalities, the application seeks to streamline the process of discovering, organizing, and enjoying diverse music content.</a:t>
            </a:r>
            <a:br>
              <a:rPr lang="en-US" sz="1700" b="0" i="0" dirty="0">
                <a:solidFill>
                  <a:srgbClr val="0D0D0D"/>
                </a:solidFill>
                <a:effectLst/>
                <a:highlight>
                  <a:srgbClr val="FFFFFF"/>
                </a:highlight>
                <a:latin typeface="Söhne"/>
              </a:rPr>
            </a:br>
            <a:r>
              <a:rPr lang="en-US" sz="1800" b="1" dirty="0">
                <a:solidFill>
                  <a:srgbClr val="213163"/>
                </a:solidFill>
                <a:latin typeface="+mj-lt"/>
              </a:rPr>
              <a:t>-&gt; </a:t>
            </a:r>
            <a:r>
              <a:rPr lang="en-US" sz="1700" b="0" i="0" dirty="0">
                <a:solidFill>
                  <a:srgbClr val="0D0D0D"/>
                </a:solidFill>
                <a:effectLst/>
                <a:highlight>
                  <a:srgbClr val="FFFFFF"/>
                </a:highlight>
                <a:latin typeface="Söhne"/>
              </a:rPr>
              <a:t>By fostering user engagement and interaction, the platform aims to cultivate a vibrant community of music enthusiasts.</a:t>
            </a:r>
            <a:br>
              <a:rPr lang="en-US" sz="1700" b="0" i="0" dirty="0">
                <a:solidFill>
                  <a:srgbClr val="0D0D0D"/>
                </a:solidFill>
                <a:effectLst/>
                <a:highlight>
                  <a:srgbClr val="FFFFFF"/>
                </a:highlight>
                <a:latin typeface="Söhne"/>
              </a:rPr>
            </a:br>
            <a:r>
              <a:rPr lang="en-US" sz="1800" b="1" dirty="0">
                <a:solidFill>
                  <a:srgbClr val="213163"/>
                </a:solidFill>
                <a:latin typeface="+mj-lt"/>
              </a:rPr>
              <a:t>-&gt; </a:t>
            </a:r>
            <a:r>
              <a:rPr lang="en-US" sz="1700" b="0" i="0" dirty="0">
                <a:solidFill>
                  <a:srgbClr val="0D0D0D"/>
                </a:solidFill>
                <a:effectLst/>
                <a:highlight>
                  <a:srgbClr val="FFFFFF"/>
                </a:highlight>
                <a:latin typeface="Söhne"/>
              </a:rPr>
              <a:t>The project is driven by a commitment to innovation and continuous improvement, with a focus on staying abreast of emerging trends and technologies in the digital music sphere.</a:t>
            </a:r>
            <a:br>
              <a:rPr lang="en-US" sz="1700" b="0" i="0" dirty="0">
                <a:solidFill>
                  <a:srgbClr val="0D0D0D"/>
                </a:solidFill>
                <a:effectLst/>
                <a:highlight>
                  <a:srgbClr val="FFFFFF"/>
                </a:highlight>
                <a:latin typeface="Söhne"/>
              </a:rPr>
            </a:br>
            <a:endParaRPr lang="en-IN" sz="17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8760207" cy="322263"/>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IN" sz="1500" b="1" dirty="0">
                <a:solidFill>
                  <a:srgbClr val="213163"/>
                </a:solidFill>
              </a:rPr>
              <a:t>Problem Statement</a:t>
            </a:r>
            <a:br>
              <a:rPr lang="en-IN" sz="1100" b="1" dirty="0">
                <a:solidFill>
                  <a:srgbClr val="213163"/>
                </a:solidFill>
              </a:rPr>
            </a:br>
            <a:br>
              <a:rPr lang="en-IN" sz="1100" b="1" dirty="0">
                <a:solidFill>
                  <a:srgbClr val="213163"/>
                </a:solidFill>
              </a:rPr>
            </a:br>
            <a:r>
              <a:rPr lang="en-US" sz="1600" b="1" dirty="0">
                <a:solidFill>
                  <a:srgbClr val="213163"/>
                </a:solidFill>
                <a:latin typeface="+mj-lt"/>
              </a:rPr>
              <a:t>-&gt; </a:t>
            </a:r>
            <a:r>
              <a:rPr lang="en-US" sz="1700" b="0" i="0" dirty="0">
                <a:solidFill>
                  <a:srgbClr val="0D0D0D"/>
                </a:solidFill>
                <a:effectLst/>
                <a:highlight>
                  <a:srgbClr val="FFFFFF"/>
                </a:highlight>
                <a:latin typeface="Söhne"/>
              </a:rPr>
              <a:t>Lack of unified platform: The digital music landscape lacks a single platform that offers comprehensive features for users to discover, organize, and enjoy music content seamlessly.</a:t>
            </a:r>
            <a:br>
              <a:rPr lang="en-US" sz="1700" b="0" i="0" dirty="0">
                <a:solidFill>
                  <a:srgbClr val="0D0D0D"/>
                </a:solidFill>
                <a:effectLst/>
                <a:highlight>
                  <a:srgbClr val="FFFFFF"/>
                </a:highlight>
                <a:latin typeface="Söhne"/>
              </a:rPr>
            </a:br>
            <a:r>
              <a:rPr lang="en-US" sz="1600" b="1" dirty="0">
                <a:solidFill>
                  <a:srgbClr val="213163"/>
                </a:solidFill>
                <a:latin typeface="+mj-lt"/>
              </a:rPr>
              <a:t>-&gt; </a:t>
            </a:r>
            <a:r>
              <a:rPr lang="en-US" sz="1700" b="0" i="0" dirty="0">
                <a:solidFill>
                  <a:srgbClr val="0D0D0D"/>
                </a:solidFill>
                <a:effectLst/>
                <a:highlight>
                  <a:srgbClr val="FFFFFF"/>
                </a:highlight>
                <a:latin typeface="Söhne"/>
              </a:rPr>
              <a:t>Limitations in existing platforms: Current platforms often have constraints in customization, user control, and integration of functionalities, leading to a suboptimal user experience.</a:t>
            </a:r>
            <a:br>
              <a:rPr lang="en-US" sz="1700" b="0" i="0" dirty="0">
                <a:solidFill>
                  <a:srgbClr val="0D0D0D"/>
                </a:solidFill>
                <a:effectLst/>
                <a:highlight>
                  <a:srgbClr val="FFFFFF"/>
                </a:highlight>
                <a:latin typeface="Söhne"/>
              </a:rPr>
            </a:br>
            <a:r>
              <a:rPr lang="en-US" sz="1600" b="1" dirty="0">
                <a:solidFill>
                  <a:srgbClr val="213163"/>
                </a:solidFill>
                <a:latin typeface="+mj-lt"/>
              </a:rPr>
              <a:t>-&gt; </a:t>
            </a:r>
            <a:r>
              <a:rPr lang="en-US" sz="1700" b="0" i="0" dirty="0">
                <a:solidFill>
                  <a:srgbClr val="0D0D0D"/>
                </a:solidFill>
                <a:effectLst/>
                <a:highlight>
                  <a:srgbClr val="FFFFFF"/>
                </a:highlight>
                <a:latin typeface="Söhne"/>
              </a:rPr>
              <a:t>Challenges in music library management: Users struggle with effectively managing their music libraries, including organizing content, tracking playback history, and accessing desired songs easily.</a:t>
            </a:r>
            <a:br>
              <a:rPr lang="en-US" sz="1700" b="0" i="0" dirty="0">
                <a:solidFill>
                  <a:srgbClr val="0D0D0D"/>
                </a:solidFill>
                <a:effectLst/>
                <a:highlight>
                  <a:srgbClr val="FFFFFF"/>
                </a:highlight>
                <a:latin typeface="Söhne"/>
              </a:rPr>
            </a:br>
            <a:r>
              <a:rPr lang="en-US" sz="1600" b="1" dirty="0">
                <a:solidFill>
                  <a:srgbClr val="213163"/>
                </a:solidFill>
                <a:latin typeface="+mj-lt"/>
              </a:rPr>
              <a:t>-&gt; </a:t>
            </a:r>
            <a:r>
              <a:rPr lang="en-US" sz="1700" b="0" i="0" dirty="0">
                <a:solidFill>
                  <a:srgbClr val="0D0D0D"/>
                </a:solidFill>
                <a:effectLst/>
                <a:highlight>
                  <a:srgbClr val="FFFFFF"/>
                </a:highlight>
                <a:latin typeface="Söhne"/>
              </a:rPr>
              <a:t>Inadequate support for independent artists: Existing platforms often overlook the needs of independent artists and small-scale music creators, hindering their ability to showcase their work effectively and connect with their audience.</a:t>
            </a:r>
            <a:br>
              <a:rPr lang="en-US" sz="1100" b="0" i="0" dirty="0">
                <a:solidFill>
                  <a:srgbClr val="0D0D0D"/>
                </a:solidFill>
                <a:effectLst/>
                <a:highlight>
                  <a:srgbClr val="FFFFFF"/>
                </a:highlight>
                <a:latin typeface="Söhne"/>
              </a:rPr>
            </a:br>
            <a:r>
              <a:rPr lang="en-US" sz="1100" b="0" i="0" dirty="0">
                <a:solidFill>
                  <a:srgbClr val="0D0D0D"/>
                </a:solidFill>
                <a:effectLst/>
                <a:highlight>
                  <a:srgbClr val="FFFFFF"/>
                </a:highlight>
                <a:latin typeface="Söhne"/>
              </a:rPr>
              <a:t>.</a:t>
            </a:r>
            <a:endParaRPr lang="en-IN" sz="1100" dirty="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504793"/>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8" name="Google Shape;61;g5fab984687_2_0">
            <a:extLst>
              <a:ext uri="{FF2B5EF4-FFF2-40B4-BE49-F238E27FC236}">
                <a16:creationId xmlns:a16="http://schemas.microsoft.com/office/drawing/2014/main" id="{11438989-6A15-ADB3-F5C2-F654E10E48FB}"/>
              </a:ext>
            </a:extLst>
          </p:cNvPr>
          <p:cNvSpPr txBox="1">
            <a:spLocks/>
          </p:cNvSpPr>
          <p:nvPr/>
        </p:nvSpPr>
        <p:spPr>
          <a:xfrm>
            <a:off x="138652" y="754593"/>
            <a:ext cx="8782324" cy="36343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lnSpc>
                <a:spcPct val="107000"/>
              </a:lnSpc>
              <a:spcAft>
                <a:spcPts val="800"/>
              </a:spcAft>
              <a:buFont typeface="+mj-lt"/>
              <a:buAutoNum type="arabicPeriod"/>
              <a:tabLst>
                <a:tab pos="457200" algn="l"/>
              </a:tabLst>
            </a:pPr>
            <a:r>
              <a:rPr lang="en-IN" sz="1100" b="1"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Objective</a:t>
            </a: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 Develop a comprehensive music web application.</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100" b="1"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Features</a:t>
            </a: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User registration and authentication.</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Music uploading and management.</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Playback history tracking.</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Playlist creation for future listening.</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Trending songs section.</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User channel management.</a:t>
            </a:r>
          </a:p>
          <a:p>
            <a:pPr marL="742950" lvl="1" indent="-285750">
              <a:lnSpc>
                <a:spcPct val="107000"/>
              </a:lnSpc>
              <a:spcAft>
                <a:spcPts val="800"/>
              </a:spcAft>
              <a:buFont typeface="+mj-lt"/>
              <a:buAutoNum type="arabicPeriod"/>
              <a:tabLst>
                <a:tab pos="914400" algn="l"/>
              </a:tabLst>
            </a:pPr>
            <a:r>
              <a:rPr lang="en-US" sz="1100" i="0" dirty="0">
                <a:solidFill>
                  <a:srgbClr val="0D0D0D"/>
                </a:solidFill>
                <a:effectLst/>
                <a:highlight>
                  <a:srgbClr val="FFFFFF"/>
                </a:highlight>
                <a:latin typeface="+mj-lt"/>
              </a:rPr>
              <a:t>Watch Later: Allow users to bookmark songs for future listening.</a:t>
            </a:r>
            <a:endParaRPr lang="en-IN" sz="1100" kern="100" dirty="0">
              <a:effectLst/>
              <a:highlight>
                <a:srgbClr val="FFFFFF"/>
              </a:highlight>
              <a:latin typeface="+mj-lt"/>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US" sz="1100" i="0" dirty="0">
                <a:solidFill>
                  <a:srgbClr val="0D0D0D"/>
                </a:solidFill>
                <a:effectLst/>
                <a:highlight>
                  <a:srgbClr val="FFFFFF"/>
                </a:highlight>
                <a:latin typeface="+mj-lt"/>
              </a:rPr>
              <a:t>Search Functionality: Implement advanced search features for effortless music discovery.</a:t>
            </a:r>
            <a:endParaRPr lang="en-IN" sz="1100" kern="100" dirty="0">
              <a:effectLst/>
              <a:latin typeface="+mj-lt"/>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1100" b="1"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Technology Stack</a:t>
            </a: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Backend: Django framework for robust server-side development.</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Frontend: HTML, CSS, JavaScript for intuitive user interface. </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Database: SQLite3 for efficient data storage and retrieval.</a:t>
            </a:r>
            <a:r>
              <a:rPr lang="en-IN"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1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504793"/>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8" name="Google Shape;61;g5fab984687_2_0">
            <a:extLst>
              <a:ext uri="{FF2B5EF4-FFF2-40B4-BE49-F238E27FC236}">
                <a16:creationId xmlns:a16="http://schemas.microsoft.com/office/drawing/2014/main" id="{11438989-6A15-ADB3-F5C2-F654E10E48FB}"/>
              </a:ext>
            </a:extLst>
          </p:cNvPr>
          <p:cNvSpPr txBox="1">
            <a:spLocks/>
          </p:cNvSpPr>
          <p:nvPr/>
        </p:nvSpPr>
        <p:spPr>
          <a:xfrm>
            <a:off x="180838" y="754593"/>
            <a:ext cx="8782324" cy="36343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lnSpc>
                <a:spcPct val="107000"/>
              </a:lnSpc>
              <a:spcAft>
                <a:spcPts val="800"/>
              </a:spcAft>
              <a:tabLst>
                <a:tab pos="457200" algn="l"/>
              </a:tabLst>
            </a:pPr>
            <a:r>
              <a:rPr lang="en-IN" sz="1100" b="1"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4.    Homepage</a:t>
            </a: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Displays all songs, trending songs, and user-specific sections.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Easy navigation for seamless user experience.</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spcAft>
                <a:spcPts val="800"/>
              </a:spcAft>
              <a:tabLst>
                <a:tab pos="457200" algn="l"/>
              </a:tabLst>
            </a:pPr>
            <a:r>
              <a:rPr lang="en-IN" sz="1100" b="1"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5.   Key Functionalities</a:t>
            </a: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User registration and authentication for personalized experience.</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Music uploading with metadata storage for easy management.</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Playback history tracking to resume listening from where the user left off.</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Playlist creation to organize and save favourite songs for future listening.</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Trending songs section to discover popular tracks.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User channels for managing uploaded songs.</a:t>
            </a:r>
            <a:endParaRPr lang="en-IN" sz="1100" kern="100" dirty="0">
              <a:highlight>
                <a:srgbClr val="FFFFFF"/>
              </a:highlight>
              <a:latin typeface="Arial" panose="020B060402020202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US" sz="1100" i="0" dirty="0">
                <a:solidFill>
                  <a:srgbClr val="0D0D0D"/>
                </a:solidFill>
                <a:effectLst/>
                <a:highlight>
                  <a:srgbClr val="FFFFFF"/>
                </a:highlight>
                <a:latin typeface="+mj-lt"/>
              </a:rPr>
              <a:t>Implement advanced search features for effortless music discovery.</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spcAft>
                <a:spcPts val="800"/>
              </a:spcAft>
              <a:tabLst>
                <a:tab pos="457200" algn="l"/>
              </a:tabLst>
            </a:pPr>
            <a:r>
              <a:rPr lang="en-IN" sz="1100" b="1"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6.   Project Scope</a:t>
            </a: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Focus on core functionalities: registration, authentication, music management, and playback.</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mj-lt"/>
              <a:buAutoNum type="arabicPeriod"/>
              <a:tabLst>
                <a:tab pos="914400" algn="l"/>
              </a:tabLst>
            </a:pPr>
            <a:r>
              <a:rPr lang="en-IN" sz="1100" kern="100" dirty="0">
                <a:effectLst/>
                <a:highlight>
                  <a:srgbClr val="FFFFFF"/>
                </a:highlight>
                <a:latin typeface="Arial" panose="020B0604020202020204" pitchFamily="34" charset="0"/>
                <a:ea typeface="Calibri" panose="020F0502020204030204" pitchFamily="34" charset="0"/>
                <a:cs typeface="Times New Roman" panose="02020603050405020304" pitchFamily="18" charset="0"/>
              </a:rPr>
              <a:t>Potential for future enhancements like social features, recommendations, and advanced playlist management.</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1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1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02205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216693" y="84326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000" b="1" dirty="0">
                <a:solidFill>
                  <a:srgbClr val="213163"/>
                </a:solidFill>
              </a:rPr>
              <a:t>Proposed Solution</a:t>
            </a:r>
            <a:endParaRPr lang="en-IN" sz="2000" dirty="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609708"/>
            <a:ext cx="8866934" cy="2672526"/>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Robust Music Web App: </a:t>
            </a:r>
            <a:r>
              <a:rPr kumimoji="0" lang="en-US" altLang="en-US" sz="1800" b="0" i="0" u="none" strike="noStrike" cap="none" normalizeH="0" baseline="0" dirty="0">
                <a:ln>
                  <a:noFill/>
                </a:ln>
                <a:solidFill>
                  <a:schemeClr val="tx1"/>
                </a:solidFill>
                <a:effectLst/>
                <a:latin typeface="Arial" panose="020B0604020202020204" pitchFamily="34" charset="0"/>
              </a:rPr>
              <a:t>Our solution caters to music enthusiasts, offering seamless discovery and enjoyment.</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tx1"/>
                </a:solidFill>
                <a:effectLst/>
                <a:latin typeface="Arial" panose="020B0604020202020204" pitchFamily="34" charset="0"/>
              </a:rPr>
              <a:t>Enhanced User Experience: </a:t>
            </a:r>
            <a:r>
              <a:rPr kumimoji="0" lang="en-US" altLang="en-US" sz="1800" b="0" i="0" u="none" strike="noStrike" cap="none" normalizeH="0" baseline="0" dirty="0">
                <a:ln>
                  <a:noFill/>
                </a:ln>
                <a:solidFill>
                  <a:schemeClr val="tx1"/>
                </a:solidFill>
                <a:effectLst/>
                <a:latin typeface="Arial" panose="020B0604020202020204" pitchFamily="34" charset="0"/>
              </a:rPr>
              <a:t>With authentication and music uploading, users can personalize their interaction effortlessly.</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Arial" panose="020B0604020202020204" pitchFamily="34" charset="0"/>
              </a:rPr>
              <a:t>Improved Functionality: </a:t>
            </a:r>
            <a:r>
              <a:rPr kumimoji="0" lang="en-US" altLang="en-US" sz="1800" b="0" i="0" u="none" strike="noStrike" cap="none" normalizeH="0" baseline="0" dirty="0">
                <a:ln>
                  <a:noFill/>
                </a:ln>
                <a:solidFill>
                  <a:schemeClr val="tx1"/>
                </a:solidFill>
                <a:effectLst/>
                <a:latin typeface="Arial" panose="020B0604020202020204" pitchFamily="34" charset="0"/>
              </a:rPr>
              <a:t>Playback history, playlists, and trending recommendations enhance engagement.</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chemeClr val="tx1"/>
                </a:solidFill>
                <a:effectLst/>
                <a:latin typeface="Arial" panose="020B0604020202020204" pitchFamily="34" charset="0"/>
              </a:rPr>
              <a:t>Scalable and Reliable: </a:t>
            </a:r>
            <a:r>
              <a:rPr kumimoji="0" lang="en-US" altLang="en-US" sz="1800" b="0" i="0" u="none" strike="noStrike" cap="none" normalizeH="0" baseline="0" dirty="0">
                <a:ln>
                  <a:noFill/>
                </a:ln>
                <a:solidFill>
                  <a:schemeClr val="tx1"/>
                </a:solidFill>
                <a:effectLst/>
                <a:latin typeface="Arial" panose="020B0604020202020204" pitchFamily="34" charset="0"/>
              </a:rPr>
              <a:t>Built on Django and SQLite3, our platform ensures performance and security.</a:t>
            </a:r>
          </a:p>
          <a:p>
            <a:pPr algn="l">
              <a:lnSpc>
                <a:spcPct val="150000"/>
              </a:lnSpc>
            </a:pPr>
            <a:endParaRPr lang="en-US" sz="1800" b="0" i="0" dirty="0">
              <a:solidFill>
                <a:schemeClr val="tx1"/>
              </a:solidFill>
              <a:effectLst/>
              <a:latin typeface="+mj-lt"/>
              <a:cs typeface="Times New Roman" panose="02020603050405020304" pitchFamily="18" charset="0"/>
            </a:endParaRP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Rectangle 1">
            <a:extLst>
              <a:ext uri="{FF2B5EF4-FFF2-40B4-BE49-F238E27FC236}">
                <a16:creationId xmlns:a16="http://schemas.microsoft.com/office/drawing/2014/main" id="{B6A4B439-660E-919E-29FA-AB0126C6ECB5}"/>
              </a:ext>
            </a:extLst>
          </p:cNvPr>
          <p:cNvSpPr>
            <a:spLocks noChangeArrowheads="1"/>
          </p:cNvSpPr>
          <p:nvPr/>
        </p:nvSpPr>
        <p:spPr bwMode="auto">
          <a:xfrm>
            <a:off x="0" y="-276999"/>
            <a:ext cx="65"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BAFEA75A-2663-83AE-B406-058D044B7141}"/>
              </a:ext>
            </a:extLst>
          </p:cNvPr>
          <p:cNvSpPr>
            <a:spLocks noChangeArrowheads="1"/>
          </p:cNvSpPr>
          <p:nvPr/>
        </p:nvSpPr>
        <p:spPr bwMode="auto">
          <a:xfrm>
            <a:off x="0" y="0"/>
            <a:ext cx="31527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539135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49357"/>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000" b="1" dirty="0">
                <a:solidFill>
                  <a:srgbClr val="213163"/>
                </a:solidFill>
              </a:rPr>
              <a:t>Modelling &amp; Results</a:t>
            </a:r>
            <a:endParaRPr lang="en-IN" sz="20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Google Shape;61;g5fab984687_2_0">
            <a:extLst>
              <a:ext uri="{FF2B5EF4-FFF2-40B4-BE49-F238E27FC236}">
                <a16:creationId xmlns:a16="http://schemas.microsoft.com/office/drawing/2014/main" id="{327F24CA-717D-96A5-08B6-4D64827BDA56}"/>
              </a:ext>
            </a:extLst>
          </p:cNvPr>
          <p:cNvSpPr txBox="1">
            <a:spLocks/>
          </p:cNvSpPr>
          <p:nvPr/>
        </p:nvSpPr>
        <p:spPr>
          <a:xfrm>
            <a:off x="131032" y="1041592"/>
            <a:ext cx="8655943" cy="32914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sz="1800" b="1" i="0" dirty="0">
                <a:solidFill>
                  <a:srgbClr val="0D0D0D"/>
                </a:solidFill>
                <a:effectLst/>
                <a:highlight>
                  <a:srgbClr val="FFFFFF"/>
                </a:highlight>
                <a:latin typeface="+mj-lt"/>
              </a:rPr>
              <a:t>Model Architecture:</a:t>
            </a:r>
          </a:p>
          <a:p>
            <a:pPr algn="l">
              <a:buFont typeface="Arial" panose="020B0604020202020204" pitchFamily="34" charset="0"/>
              <a:buChar char="•"/>
            </a:pPr>
            <a:r>
              <a:rPr lang="en-IN" sz="1800" b="0" i="0" dirty="0">
                <a:solidFill>
                  <a:srgbClr val="0D0D0D"/>
                </a:solidFill>
                <a:effectLst/>
                <a:highlight>
                  <a:srgbClr val="FFFFFF"/>
                </a:highlight>
                <a:latin typeface="+mj-lt"/>
              </a:rPr>
              <a:t>User Model: Manages user authentication and registration.</a:t>
            </a:r>
          </a:p>
          <a:p>
            <a:pPr algn="l">
              <a:buFont typeface="Arial" panose="020B0604020202020204" pitchFamily="34" charset="0"/>
              <a:buChar char="•"/>
            </a:pPr>
            <a:r>
              <a:rPr lang="en-IN" sz="1800" b="0" i="0" dirty="0">
                <a:solidFill>
                  <a:srgbClr val="0D0D0D"/>
                </a:solidFill>
                <a:effectLst/>
                <a:highlight>
                  <a:srgbClr val="FFFFFF"/>
                </a:highlight>
                <a:latin typeface="+mj-lt"/>
              </a:rPr>
              <a:t>Music Model: Stores metadata and file paths for uploaded music.</a:t>
            </a:r>
          </a:p>
          <a:p>
            <a:pPr algn="l">
              <a:buFont typeface="Arial" panose="020B0604020202020204" pitchFamily="34" charset="0"/>
              <a:buChar char="•"/>
            </a:pPr>
            <a:r>
              <a:rPr lang="en-IN" sz="1800" b="0" i="0" dirty="0">
                <a:solidFill>
                  <a:srgbClr val="0D0D0D"/>
                </a:solidFill>
                <a:effectLst/>
                <a:highlight>
                  <a:srgbClr val="FFFFFF"/>
                </a:highlight>
                <a:latin typeface="+mj-lt"/>
              </a:rPr>
              <a:t>Playlist Model: Stores user-created playlists.</a:t>
            </a:r>
          </a:p>
          <a:p>
            <a:pPr algn="l">
              <a:buFont typeface="Arial" panose="020B0604020202020204" pitchFamily="34" charset="0"/>
              <a:buChar char="•"/>
            </a:pPr>
            <a:r>
              <a:rPr lang="en-IN" sz="1800" b="0" i="0" dirty="0">
                <a:solidFill>
                  <a:srgbClr val="0D0D0D"/>
                </a:solidFill>
                <a:effectLst/>
                <a:highlight>
                  <a:srgbClr val="FFFFFF"/>
                </a:highlight>
                <a:latin typeface="+mj-lt"/>
              </a:rPr>
              <a:t>Playback History Model: Tracks user playback history.</a:t>
            </a:r>
          </a:p>
          <a:p>
            <a:pPr algn="l"/>
            <a:r>
              <a:rPr lang="en-IN" sz="1800" b="1" i="0" dirty="0">
                <a:solidFill>
                  <a:srgbClr val="0D0D0D"/>
                </a:solidFill>
                <a:effectLst/>
                <a:highlight>
                  <a:srgbClr val="FFFFFF"/>
                </a:highlight>
                <a:latin typeface="+mj-lt"/>
              </a:rPr>
              <a:t>Results:</a:t>
            </a:r>
          </a:p>
          <a:p>
            <a:pPr algn="l">
              <a:buFont typeface="Arial" panose="020B0604020202020204" pitchFamily="34" charset="0"/>
              <a:buChar char="•"/>
            </a:pPr>
            <a:r>
              <a:rPr lang="en-IN" sz="1800" b="0" i="0" dirty="0">
                <a:solidFill>
                  <a:srgbClr val="0D0D0D"/>
                </a:solidFill>
                <a:effectLst/>
                <a:highlight>
                  <a:srgbClr val="FFFFFF"/>
                </a:highlight>
                <a:latin typeface="+mj-lt"/>
              </a:rPr>
              <a:t>User-friendly interface for seamless navigation.</a:t>
            </a:r>
          </a:p>
          <a:p>
            <a:pPr algn="l">
              <a:buFont typeface="Arial" panose="020B0604020202020204" pitchFamily="34" charset="0"/>
              <a:buChar char="•"/>
            </a:pPr>
            <a:r>
              <a:rPr lang="en-IN" sz="1800" b="0" i="0" dirty="0">
                <a:solidFill>
                  <a:srgbClr val="0D0D0D"/>
                </a:solidFill>
                <a:effectLst/>
                <a:highlight>
                  <a:srgbClr val="FFFFFF"/>
                </a:highlight>
                <a:latin typeface="+mj-lt"/>
              </a:rPr>
              <a:t>Efficient music uploading and playback functionality.</a:t>
            </a:r>
          </a:p>
          <a:p>
            <a:pPr algn="l">
              <a:buFont typeface="Arial" panose="020B0604020202020204" pitchFamily="34" charset="0"/>
              <a:buChar char="•"/>
            </a:pPr>
            <a:r>
              <a:rPr lang="en-IN" sz="1800" b="0" i="0" dirty="0">
                <a:solidFill>
                  <a:srgbClr val="0D0D0D"/>
                </a:solidFill>
                <a:effectLst/>
                <a:highlight>
                  <a:srgbClr val="FFFFFF"/>
                </a:highlight>
                <a:latin typeface="+mj-lt"/>
              </a:rPr>
              <a:t>Secure user authentication and data management.</a:t>
            </a:r>
          </a:p>
          <a:p>
            <a:pPr algn="l">
              <a:buFont typeface="Arial" panose="020B0604020202020204" pitchFamily="34" charset="0"/>
              <a:buChar char="•"/>
            </a:pPr>
            <a:r>
              <a:rPr lang="en-IN" sz="1800" b="0" i="0" dirty="0">
                <a:solidFill>
                  <a:srgbClr val="0D0D0D"/>
                </a:solidFill>
                <a:effectLst/>
                <a:highlight>
                  <a:srgbClr val="FFFFFF"/>
                </a:highlight>
                <a:latin typeface="+mj-lt"/>
              </a:rPr>
              <a:t>Trending song recommendations based on user interactions.</a:t>
            </a:r>
          </a:p>
          <a:p>
            <a:pPr algn="l">
              <a:buFont typeface="Arial" panose="020B0604020202020204" pitchFamily="34" charset="0"/>
              <a:buChar char="•"/>
            </a:pPr>
            <a:r>
              <a:rPr lang="en-IN" sz="1800" b="0" i="0" dirty="0">
                <a:solidFill>
                  <a:srgbClr val="0D0D0D"/>
                </a:solidFill>
                <a:effectLst/>
                <a:highlight>
                  <a:srgbClr val="FFFFFF"/>
                </a:highlight>
                <a:latin typeface="+mj-lt"/>
              </a:rPr>
              <a:t>Seamless integration with Django framework for scalability and robustness.</a:t>
            </a:r>
          </a:p>
        </p:txBody>
      </p:sp>
    </p:spTree>
    <p:extLst>
      <p:ext uri="{BB962C8B-B14F-4D97-AF65-F5344CB8AC3E}">
        <p14:creationId xmlns:p14="http://schemas.microsoft.com/office/powerpoint/2010/main" val="28637250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640</TotalTime>
  <Words>1076</Words>
  <Application>Microsoft Office PowerPoint</Application>
  <PresentationFormat>On-screen Show (16:9)</PresentationFormat>
  <Paragraphs>104</Paragraphs>
  <Slides>24</Slides>
  <Notes>11</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24</vt:i4>
      </vt:variant>
      <vt:variant>
        <vt:lpstr>Custom Shows</vt:lpstr>
      </vt:variant>
      <vt:variant>
        <vt:i4>1</vt:i4>
      </vt:variant>
    </vt:vector>
  </HeadingPairs>
  <TitlesOfParts>
    <vt:vector size="32" baseType="lpstr">
      <vt:lpstr>Arial</vt:lpstr>
      <vt:lpstr>Arial MT</vt:lpstr>
      <vt:lpstr>Calibri</vt:lpstr>
      <vt:lpstr>Google Sans</vt:lpstr>
      <vt:lpstr>Söhne</vt:lpstr>
      <vt:lpstr>Times New Roman</vt:lpstr>
      <vt:lpstr>Simple Light</vt:lpstr>
      <vt:lpstr>PowerPoint Presentation</vt:lpstr>
      <vt:lpstr>PowerPoint Presentation</vt:lpstr>
      <vt:lpstr>Abstract  -&gt; Recognizing the evolving landscape of digital music consumption, this project endeavors to meet the escalating demand for adaptable and user-centric platforms. -&gt; Leveraging the Django framework, the project aims to craft a dynamic Music Web Application. -&gt; Emphasis is placed on creating an immersive user experience that prioritizes ease of use and accessibility. -&gt; Through seamless integration of functionalities, the application seeks to streamline the process of discovering, organizing, and enjoying diverse music content. -&gt; By fostering user engagement and interaction, the platform aims to cultivate a vibrant community of music enthusiasts. -&gt; The project is driven by a commitment to innovation and continuous improvement, with a focus on staying abreast of emerging trends and technologies in the digital music sphere. </vt:lpstr>
      <vt:lpstr>Problem Statement  -&gt; Lack of unified platform: The digital music landscape lacks a single platform that offers comprehensive features for users to discover, organize, and enjoy music content seamlessly. -&gt; Limitations in existing platforms: Current platforms often have constraints in customization, user control, and integration of functionalities, leading to a suboptimal user experience. -&gt; Challenges in music library management: Users struggle with effectively managing their music libraries, including organizing content, tracking playback history, and accessing desired songs easily. -&gt; Inadequate support for independent artists: Existing platforms often overlook the needs of independent artists and small-scale music creators, hindering their ability to showcase their work effectively and connect with their audience. .</vt:lpstr>
      <vt:lpstr>Project Overview</vt:lpstr>
      <vt:lpstr>Project Overview</vt:lpstr>
      <vt:lpstr>Proposed Solution</vt:lpstr>
      <vt:lpstr>Technology Used</vt:lpstr>
      <vt:lpstr>Modelling &amp; Results</vt:lpstr>
      <vt:lpstr>Home page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About-Us Page</vt:lpstr>
      <vt:lpstr>    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mithra.12b@outlook.com</cp:lastModifiedBy>
  <cp:revision>12</cp:revision>
  <dcterms:modified xsi:type="dcterms:W3CDTF">2024-04-07T13:19:41Z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